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86" r:id="rId3"/>
    <p:sldId id="257" r:id="rId4"/>
    <p:sldId id="262" r:id="rId5"/>
    <p:sldId id="269" r:id="rId6"/>
    <p:sldId id="285" r:id="rId7"/>
    <p:sldId id="284" r:id="rId8"/>
    <p:sldId id="283" r:id="rId9"/>
    <p:sldId id="287" r:id="rId10"/>
    <p:sldId id="259" r:id="rId11"/>
    <p:sldId id="260" r:id="rId12"/>
    <p:sldId id="261" r:id="rId13"/>
    <p:sldId id="272" r:id="rId14"/>
    <p:sldId id="273" r:id="rId15"/>
    <p:sldId id="278" r:id="rId16"/>
    <p:sldId id="277" r:id="rId17"/>
    <p:sldId id="276" r:id="rId18"/>
    <p:sldId id="282" r:id="rId19"/>
    <p:sldId id="288" r:id="rId20"/>
    <p:sldId id="280" r:id="rId2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262626"/>
    <a:srgbClr val="EDEEEE"/>
    <a:srgbClr val="203663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929F9F4-4A8F-4326-A1B4-22849713DDAB}" styleName="Estilo oscuro 1 - Énfasis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Estilo oscuro 1 - Énfasis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Estilo oscuro 2 - Énfasis 5/Énfasis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9"/>
  </p:normalViewPr>
  <p:slideViewPr>
    <p:cSldViewPr snapToGrid="0" snapToObjects="1">
      <p:cViewPr varScale="1">
        <p:scale>
          <a:sx n="115" d="100"/>
          <a:sy n="115" d="100"/>
        </p:scale>
        <p:origin x="376" y="208"/>
      </p:cViewPr>
      <p:guideLst/>
    </p:cSldViewPr>
  </p:slideViewPr>
  <p:notesTextViewPr>
    <p:cViewPr>
      <p:scale>
        <a:sx n="35" d="100"/>
        <a:sy n="3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>
                <a:solidFill>
                  <a:schemeClr val="bg1"/>
                </a:solidFill>
              </a:rPr>
              <a:t>Initial parameters</a:t>
            </a:r>
          </a:p>
        </c:rich>
      </c:tx>
      <c:layout>
        <c:manualLayout>
          <c:xMode val="edge"/>
          <c:yMode val="edge"/>
          <c:x val="0.20551041248569937"/>
          <c:y val="1.9336062543280935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Win rate</c:v>
                </c:pt>
              </c:strCache>
            </c:strRef>
          </c:tx>
          <c:spPr>
            <a:ln>
              <a:solidFill>
                <a:srgbClr val="262626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rgbClr val="2626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FFDD-2847-81CA-B764E5D28080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rgbClr val="2626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FDD-2847-81CA-B764E5D28080}"/>
              </c:ext>
            </c:extLst>
          </c:dPt>
          <c:dLbls>
            <c:dLbl>
              <c:idx val="0"/>
              <c:layout>
                <c:manualLayout>
                  <c:x val="2.4654054821526394E-3"/>
                  <c:y val="3.5813204500684245E-2"/>
                </c:manualLayout>
              </c:layout>
              <c:tx>
                <c:rich>
                  <a:bodyPr rot="0" spcFirstLastPara="1" vertOverflow="ellipsis" vert="horz" wrap="square" lIns="72000" tIns="19050" rIns="38100" bIns="19050" anchor="ctr" anchorCtr="1">
                    <a:noAutofit/>
                  </a:bodyPr>
                  <a:lstStyle/>
                  <a:p>
                    <a:pPr>
                      <a:defRPr sz="32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0AA0683-DA1A-D946-843A-F09FA2653E4F}" type="VALUE">
                      <a:rPr lang="en-US" sz="3200" smtClean="0"/>
                      <a:pPr>
                        <a:defRPr sz="3200" b="0" i="0" u="none" strike="noStrike" kern="1200" baseline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[VALOR]</a:t>
                    </a:fld>
                    <a:r>
                      <a:rPr lang="en-US" sz="3200" dirty="0"/>
                      <a:t> 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layout>
                    <c:manualLayout>
                      <c:w val="0.19438938082093038"/>
                      <c:h val="0.18270295316485918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FFDD-2847-81CA-B764E5D28080}"/>
                </c:ext>
              </c:extLst>
            </c:dLbl>
            <c:dLbl>
              <c:idx val="1"/>
              <c:layout>
                <c:manualLayout>
                  <c:x val="-5.568024508318252E-2"/>
                  <c:y val="-3.3776827835200925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55B7E37-3EC5-E140-8926-4F7AEFD77C12}" type="VALUE">
                      <a:rPr lang="en-US" sz="3200" smtClean="0"/>
                      <a:pPr>
                        <a:defRPr sz="1197" b="0" i="0" u="none" strike="noStrike" kern="1200" baseline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[VALOR]</a:t>
                    </a:fld>
                    <a:r>
                      <a:rPr lang="en-US" sz="3200" dirty="0"/>
                      <a:t> 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70511654830263"/>
                      <c:h val="0.18270295316485918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FFDD-2847-81CA-B764E5D2808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Hoja1!$A$2:$A$3</c:f>
              <c:strCache>
                <c:ptCount val="2"/>
                <c:pt idx="0">
                  <c:v>Correct</c:v>
                </c:pt>
                <c:pt idx="1">
                  <c:v>Incorrect</c:v>
                </c:pt>
              </c:strCache>
            </c:strRef>
          </c:cat>
          <c:val>
            <c:numRef>
              <c:f>Hoja1!$B$2:$B$3</c:f>
              <c:numCache>
                <c:formatCode>General</c:formatCode>
                <c:ptCount val="2"/>
                <c:pt idx="0">
                  <c:v>22</c:v>
                </c:pt>
                <c:pt idx="1">
                  <c:v>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DD-2847-81CA-B764E5D280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New</a:t>
            </a:r>
            <a:r>
              <a:rPr lang="en-US" baseline="0" dirty="0"/>
              <a:t> parameters</a:t>
            </a:r>
            <a:endParaRPr lang="en-US" dirty="0"/>
          </a:p>
        </c:rich>
      </c:tx>
      <c:layout>
        <c:manualLayout>
          <c:xMode val="edge"/>
          <c:yMode val="edge"/>
          <c:x val="0.20551041248569937"/>
          <c:y val="1.93360625432809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Win rate</c:v>
                </c:pt>
              </c:strCache>
            </c:strRef>
          </c:tx>
          <c:spPr>
            <a:ln>
              <a:solidFill>
                <a:srgbClr val="262626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rgbClr val="2626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954-334E-9B3F-F0EAA9794B83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rgbClr val="2626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954-334E-9B3F-F0EAA9794B83}"/>
              </c:ext>
            </c:extLst>
          </c:dPt>
          <c:dLbls>
            <c:dLbl>
              <c:idx val="0"/>
              <c:layout>
                <c:manualLayout>
                  <c:x val="2.4654054821526394E-3"/>
                  <c:y val="3.5813204500684245E-2"/>
                </c:manualLayout>
              </c:layout>
              <c:tx>
                <c:rich>
                  <a:bodyPr rot="0" spcFirstLastPara="1" vertOverflow="ellipsis" horzOverflow="clip" vert="horz" wrap="square" lIns="72000" tIns="19050" rIns="38100" bIns="19050" anchor="ctr" anchorCtr="1">
                    <a:noAutofit/>
                  </a:bodyPr>
                  <a:lstStyle/>
                  <a:p>
                    <a:pPr>
                      <a:defRPr sz="32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0AA0683-DA1A-D946-843A-F09FA2653E4F}" type="VALUE">
                      <a:rPr lang="en-US" sz="3200" smtClean="0"/>
                      <a:pPr>
                        <a:defRPr sz="3200">
                          <a:solidFill>
                            <a:schemeClr val="bg1"/>
                          </a:solidFill>
                        </a:defRPr>
                      </a:pPr>
                      <a:t>[VALOR]</a:t>
                    </a:fld>
                    <a:r>
                      <a:rPr lang="en-US" sz="3200" dirty="0"/>
                      <a:t> 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horzOverflow="clip" vert="horz" wrap="square" lIns="72000" tIns="19050" rIns="38100" bIns="19050" anchor="ctr" anchorCtr="1">
                  <a:no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E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9438938082093038"/>
                      <c:h val="0.18270295316485918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954-334E-9B3F-F0EAA9794B83}"/>
                </c:ext>
              </c:extLst>
            </c:dLbl>
            <c:dLbl>
              <c:idx val="1"/>
              <c:layout>
                <c:manualLayout>
                  <c:x val="-5.568024508318252E-2"/>
                  <c:y val="-3.3776827835200925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55B7E37-3EC5-E140-8926-4F7AEFD77C12}" type="VALUE">
                      <a:rPr lang="en-US" sz="3200" smtClean="0"/>
                      <a:pPr>
                        <a:defRPr>
                          <a:solidFill>
                            <a:schemeClr val="bg1"/>
                          </a:solidFill>
                        </a:defRPr>
                      </a:pPr>
                      <a:t>[VALOR]</a:t>
                    </a:fld>
                    <a:r>
                      <a:rPr lang="en-US" sz="3200" dirty="0"/>
                      <a:t> 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E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70511654830263"/>
                      <c:h val="0.18270295316485918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954-334E-9B3F-F0EAA9794B8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Hoja1!$A$2:$A$3</c:f>
              <c:strCache>
                <c:ptCount val="2"/>
                <c:pt idx="0">
                  <c:v>Correct</c:v>
                </c:pt>
                <c:pt idx="1">
                  <c:v>Incorrect</c:v>
                </c:pt>
              </c:strCache>
            </c:strRef>
          </c:cat>
          <c:val>
            <c:numRef>
              <c:f>Hoja1!$B$2:$B$3</c:f>
              <c:numCache>
                <c:formatCode>General</c:formatCode>
                <c:ptCount val="2"/>
                <c:pt idx="0">
                  <c:v>41</c:v>
                </c:pt>
                <c:pt idx="1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954-334E-9B3F-F0EAA9794B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sv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EE537-4D0F-6943-B32D-21D29A205E22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4AE11B-E3AA-DD47-ABB3-5B7868BE3EA5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7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AE11B-E3AA-DD47-ABB3-5B7868BE3EA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815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4AE11B-E3AA-DD47-ABB3-5B7868BE3EA5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9676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B88350-5E42-1C49-9353-26C3BA840D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AF2818-C61C-994A-8846-9E57AB6B9A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D836F0-6552-074C-B19B-071579A1E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4D13CD-4951-D24D-956A-8011FC813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E809D8F-1A5E-2B4A-B121-84DE10BC6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430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30BB2C-5299-B242-B64B-AA185F6F6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470807-83D9-F547-89F6-79900E7A64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3121AB-F233-F94D-87C9-6BC58100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72C533-6937-2A49-97B1-554510575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17FB8-FA00-C745-8674-C6FA6BC53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3093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D7A1E65-FD0E-F745-A732-AC739E76FE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AFEFEB6-0829-F640-978A-1CD67CF69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3D6CFA-FF10-B94F-8365-EBD52B571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F7A19F-398F-2B44-9ED8-573736DF2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5E7F1E-185B-1042-A6F2-22C842740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7039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A1A4B6-8E3E-A542-B052-CDF60E3A4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EEAD8A-2300-CE4B-A1CD-F13F09D8B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F15AEE-D0DD-5249-9565-8F0C90F85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631903-1E35-954C-BC40-AE66CDBAE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1D3A90-D279-D442-805F-CFFB11CB7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166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AA2E5-AF2D-7D41-A9C8-5064E8CB3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59AEAC0-601B-D642-90B0-DBBB8CA8B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457FD4-CD95-0B44-A4E6-4C5DC6C1A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ACA6C12-85B8-884B-B63B-9219B2860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0B91308-6BE6-E04C-9C8F-4AFAEDFB9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4737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06A3C6-5E2F-314F-94B7-C5046DA15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32DA4D-BC04-0F45-9195-5CF11D9B2F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9EC2940-BAE1-7843-A5D0-61B8508A7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52572E-E5DD-EE49-85A4-BFA5A1CBA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67D55FD-1703-884F-BB2D-DE32B4F3F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C869B8-BC72-E245-8A83-7D28FD91D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6097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5DE790-C73F-6646-8FD0-F5F4E3BD7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5F894D9-CD6A-E24F-B4D5-C6E185FB0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5FA7EE9-87C9-C748-A3FB-B1E0FD8154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4227FF6-2DFB-464F-9DBF-9F9B551C66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F5C552C-D4A0-A64F-9B6E-303D303C59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BE6E3C3-781F-174B-8757-5A75EB4C2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F1B3E7D-1D46-F14A-9BEC-CB92E7E53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554C386-487C-CA4B-8A90-067B51FBB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27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8676E3-9D34-334B-B6D9-AE89814B0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C882D42-5E4D-EB43-91A1-083A187FF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5B3479D-BA68-DC42-9F08-B102B85E9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F12C67C-0E0A-1848-9F07-8E57712A6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210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DEADBA3-C5EE-3B43-AE26-2DC78D155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FA6292C-A53C-FA46-BD05-7F99AF157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A47581-020B-164F-B9B8-BAEA69940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0251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300B0-0B21-DC49-A651-97D30E3B0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C363D1-6A5F-644D-8214-64B8772CB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181B50-6806-4E43-8637-B1FFC0357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2BE42E6-7F9D-B649-AEA4-269873E0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8189DD1-8D0F-624E-843D-F50A25AF9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E82E405-B160-AF4B-B22C-A109D605A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77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FD57D9-CE90-AB47-B8EF-6F8C88B33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258804C-AF56-2545-8700-A18E7EC18B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387F7D-A126-4A4D-AD66-F0E33FE0F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C5AD849-5663-934F-95B1-BC77DDD5A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D6B93B-53D3-1540-B15B-E3D59F99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ADA428E-54AF-8541-90B5-C8818CD4C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99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25E50FD-4392-A54A-96D7-FE81DB721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7D5E1C1-3E03-9346-B0B6-D7C389D75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C07B41-3E44-794D-A1CD-05E183CC7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D856F-77AD-1244-838B-48D73245D4C6}" type="datetimeFigureOut">
              <a:rPr lang="en-GB" smtClean="0"/>
              <a:t>10/12/2019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231AC2-6A27-3E4A-8AEE-5151B65B97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4A66DD-674B-994E-9CB0-8749D7BF0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669DD-A756-2B4F-BBC2-41EDA55A174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139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AD4CD305-CA26-1748-8F39-5F40F7C262B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30301"/>
              </a:clrFrom>
              <a:clrTo>
                <a:srgbClr val="03030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23736" y="2573866"/>
            <a:ext cx="8568264" cy="428413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97B844-E010-DE46-8662-2AD8E39C0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1588" y="0"/>
            <a:ext cx="9144001" cy="2285999"/>
          </a:xfrm>
        </p:spPr>
        <p:txBody>
          <a:bodyPr anchor="ctr">
            <a:normAutofit/>
          </a:bodyPr>
          <a:lstStyle/>
          <a:p>
            <a:r>
              <a:rPr lang="en-GB" sz="9600" b="1" dirty="0">
                <a:solidFill>
                  <a:schemeClr val="bg1"/>
                </a:solidFill>
              </a:rPr>
              <a:t>Tic-Tac-Q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A2E95C-AD9B-A947-B70A-36D4DF98A9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993" y="2285999"/>
            <a:ext cx="3579743" cy="3497545"/>
          </a:xfrm>
        </p:spPr>
        <p:txBody>
          <a:bodyPr anchor="ctr">
            <a:normAutofit/>
          </a:bodyPr>
          <a:lstStyle/>
          <a:p>
            <a:r>
              <a:rPr lang="en-GB" sz="4000" b="1" dirty="0" err="1">
                <a:solidFill>
                  <a:schemeClr val="bg1"/>
                </a:solidFill>
              </a:rPr>
              <a:t>Amaia</a:t>
            </a:r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4000" b="1" dirty="0" err="1">
                <a:solidFill>
                  <a:schemeClr val="bg1"/>
                </a:solidFill>
              </a:rPr>
              <a:t>Ane</a:t>
            </a:r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4000" b="1" dirty="0">
                <a:solidFill>
                  <a:schemeClr val="bg1"/>
                </a:solidFill>
              </a:rPr>
              <a:t>Iván</a:t>
            </a:r>
          </a:p>
          <a:p>
            <a:r>
              <a:rPr lang="en-GB" sz="4000" b="1" dirty="0">
                <a:solidFill>
                  <a:schemeClr val="bg1"/>
                </a:solidFill>
              </a:rPr>
              <a:t>Mikel </a:t>
            </a:r>
          </a:p>
          <a:p>
            <a:r>
              <a:rPr lang="en-GB" sz="4000" b="1" dirty="0">
                <a:solidFill>
                  <a:schemeClr val="bg1"/>
                </a:solidFill>
              </a:rPr>
              <a:t>Rubén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F705BFE-9F2C-7B4A-8CA6-0E4B20C05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916" y="287723"/>
            <a:ext cx="1919896" cy="1706574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C0EAF281-F846-CB45-9618-086CCE1EF560}"/>
              </a:ext>
            </a:extLst>
          </p:cNvPr>
          <p:cNvSpPr/>
          <p:nvPr/>
        </p:nvSpPr>
        <p:spPr>
          <a:xfrm>
            <a:off x="0" y="5849999"/>
            <a:ext cx="3623736" cy="10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DB33B839-F541-8643-B8F5-751597E45136}"/>
              </a:ext>
            </a:extLst>
          </p:cNvPr>
          <p:cNvSpPr/>
          <p:nvPr/>
        </p:nvSpPr>
        <p:spPr>
          <a:xfrm>
            <a:off x="3437467" y="2219544"/>
            <a:ext cx="5418666" cy="3497544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668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reloj, objeto&#10;&#10;Descripción generada automáticamente">
            <a:extLst>
              <a:ext uri="{FF2B5EF4-FFF2-40B4-BE49-F238E27FC236}">
                <a16:creationId xmlns:a16="http://schemas.microsoft.com/office/drawing/2014/main" id="{388EFEB2-CFA9-204E-A0D9-BD938D34BE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29"/>
          <a:stretch/>
        </p:blipFill>
        <p:spPr>
          <a:xfrm>
            <a:off x="1086023" y="1722549"/>
            <a:ext cx="10019953" cy="341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151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81FA8C1F-3CF4-2348-8888-C9FB9B09BE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598642"/>
              </p:ext>
            </p:extLst>
          </p:nvPr>
        </p:nvGraphicFramePr>
        <p:xfrm>
          <a:off x="3094507" y="1311647"/>
          <a:ext cx="6002986" cy="4234705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3001493">
                  <a:extLst>
                    <a:ext uri="{9D8B030D-6E8A-4147-A177-3AD203B41FA5}">
                      <a16:colId xmlns:a16="http://schemas.microsoft.com/office/drawing/2014/main" val="1723951211"/>
                    </a:ext>
                  </a:extLst>
                </a:gridCol>
                <a:gridCol w="3001493">
                  <a:extLst>
                    <a:ext uri="{9D8B030D-6E8A-4147-A177-3AD203B41FA5}">
                      <a16:colId xmlns:a16="http://schemas.microsoft.com/office/drawing/2014/main" val="379172147"/>
                    </a:ext>
                  </a:extLst>
                </a:gridCol>
              </a:tblGrid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P(x)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477082"/>
                  </a:ext>
                </a:extLst>
              </a:tr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|00&gt;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51526"/>
                  </a:ext>
                </a:extLst>
              </a:tr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|01&gt;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6721248"/>
                  </a:ext>
                </a:extLst>
              </a:tr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|10&gt;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351263"/>
                  </a:ext>
                </a:extLst>
              </a:tr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|11&gt;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2916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8183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C60351F7-0E2A-F945-B7F6-A92B278CD708}"/>
              </a:ext>
            </a:extLst>
          </p:cNvPr>
          <p:cNvSpPr/>
          <p:nvPr/>
        </p:nvSpPr>
        <p:spPr>
          <a:xfrm>
            <a:off x="6087892" y="3478545"/>
            <a:ext cx="1299016" cy="9000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159DF15-64BA-4045-B48C-84A0808FA159}"/>
              </a:ext>
            </a:extLst>
          </p:cNvPr>
          <p:cNvSpPr/>
          <p:nvPr/>
        </p:nvSpPr>
        <p:spPr>
          <a:xfrm>
            <a:off x="1755820" y="2425781"/>
            <a:ext cx="3052293" cy="32583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A78C5852-89D5-8343-BDE7-7828AA340C24}"/>
                  </a:ext>
                </a:extLst>
              </p:cNvPr>
              <p:cNvSpPr txBox="1"/>
              <p:nvPr/>
            </p:nvSpPr>
            <p:spPr>
              <a:xfrm>
                <a:off x="2027071" y="3928593"/>
                <a:ext cx="250979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, …, </m:t>
                      </m:r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A78C5852-89D5-8343-BDE7-7828AA340C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7071" y="3928593"/>
                <a:ext cx="2509790" cy="430887"/>
              </a:xfrm>
              <a:prstGeom prst="rect">
                <a:avLst/>
              </a:prstGeom>
              <a:blipFill>
                <a:blip r:embed="rId2"/>
                <a:stretch>
                  <a:fillRect l="-2525" r="-4545" b="-3142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260A88A2-1B1F-474F-A99C-1657112E7E51}"/>
                  </a:ext>
                </a:extLst>
              </p:cNvPr>
              <p:cNvSpPr/>
              <p:nvPr/>
            </p:nvSpPr>
            <p:spPr>
              <a:xfrm>
                <a:off x="2061663" y="1042044"/>
                <a:ext cx="2440605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2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s-ES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ES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 …, </m:t>
                      </m:r>
                      <m:sSub>
                        <m:sSubPr>
                          <m:ctrlP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r>
                        <a:rPr lang="es-ES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260A88A2-1B1F-474F-A99C-1657112E7E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1663" y="1042044"/>
                <a:ext cx="2440605" cy="523220"/>
              </a:xfrm>
              <a:prstGeom prst="rect">
                <a:avLst/>
              </a:prstGeom>
              <a:blipFill>
                <a:blip r:embed="rId3"/>
                <a:stretch>
                  <a:fillRect l="-515" r="-515" b="-190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lecha abajo 5">
            <a:extLst>
              <a:ext uri="{FF2B5EF4-FFF2-40B4-BE49-F238E27FC236}">
                <a16:creationId xmlns:a16="http://schemas.microsoft.com/office/drawing/2014/main" id="{BC247B1A-1701-114D-85F9-1F91182109FA}"/>
              </a:ext>
            </a:extLst>
          </p:cNvPr>
          <p:cNvSpPr/>
          <p:nvPr/>
        </p:nvSpPr>
        <p:spPr>
          <a:xfrm>
            <a:off x="3065172" y="1700011"/>
            <a:ext cx="386366" cy="618186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echa abajo 6">
            <a:extLst>
              <a:ext uri="{FF2B5EF4-FFF2-40B4-BE49-F238E27FC236}">
                <a16:creationId xmlns:a16="http://schemas.microsoft.com/office/drawing/2014/main" id="{302383A1-023B-3F49-B156-1C3DA56647D3}"/>
              </a:ext>
            </a:extLst>
          </p:cNvPr>
          <p:cNvSpPr/>
          <p:nvPr/>
        </p:nvSpPr>
        <p:spPr>
          <a:xfrm rot="16200000">
            <a:off x="5195274" y="3619500"/>
            <a:ext cx="386366" cy="618186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46A6BEC6-6A94-324F-B872-DEEC9B3A9A25}"/>
                  </a:ext>
                </a:extLst>
              </p:cNvPr>
              <p:cNvSpPr txBox="1"/>
              <p:nvPr/>
            </p:nvSpPr>
            <p:spPr>
              <a:xfrm>
                <a:off x="6378986" y="3675795"/>
                <a:ext cx="802464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46A6BEC6-6A94-324F-B872-DEEC9B3A9A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8986" y="3675795"/>
                <a:ext cx="802464" cy="430887"/>
              </a:xfrm>
              <a:prstGeom prst="rect">
                <a:avLst/>
              </a:prstGeom>
              <a:blipFill>
                <a:blip r:embed="rId4"/>
                <a:stretch>
                  <a:fillRect r="-6250" b="-85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ángulo 10">
            <a:extLst>
              <a:ext uri="{FF2B5EF4-FFF2-40B4-BE49-F238E27FC236}">
                <a16:creationId xmlns:a16="http://schemas.microsoft.com/office/drawing/2014/main" id="{75286D61-E7F9-5D4D-84E6-5A6ACE07B4BF}"/>
              </a:ext>
            </a:extLst>
          </p:cNvPr>
          <p:cNvSpPr/>
          <p:nvPr/>
        </p:nvSpPr>
        <p:spPr>
          <a:xfrm>
            <a:off x="8619464" y="3285273"/>
            <a:ext cx="2427190" cy="1286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16F23156-292F-1349-8560-746BD1113E34}"/>
                  </a:ext>
                </a:extLst>
              </p:cNvPr>
              <p:cNvSpPr txBox="1"/>
              <p:nvPr/>
            </p:nvSpPr>
            <p:spPr>
              <a:xfrm>
                <a:off x="8854746" y="3478545"/>
                <a:ext cx="1988108" cy="8617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𝑀𝑖𝑛𝑖𝑚𝑖𝑧𝑒</m:t>
                      </m:r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 :</m:t>
                      </m:r>
                    </m:oMath>
                  </m:oMathPara>
                </a14:m>
                <a:endParaRPr lang="es-ES" sz="2800" b="0" dirty="0"/>
              </a:p>
              <a:p>
                <a:r>
                  <a:rPr lang="en-GB" sz="2800" dirty="0"/>
                  <a:t>|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E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800" dirty="0"/>
                  <a:t>– </a:t>
                </a:r>
                <a14:m>
                  <m:oMath xmlns:m="http://schemas.openxmlformats.org/officeDocument/2006/math">
                    <m:r>
                      <a:rPr lang="es-ES" sz="28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GB" sz="2800" dirty="0"/>
                  <a:t>(</a:t>
                </a:r>
                <a14:m>
                  <m:oMath xmlns:m="http://schemas.openxmlformats.org/officeDocument/2006/math">
                    <m:r>
                      <a:rPr lang="es-ES" sz="28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800" dirty="0"/>
                  <a:t>)|</a:t>
                </a:r>
              </a:p>
            </p:txBody>
          </p:sp>
        </mc:Choice>
        <mc:Fallback xmlns="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16F23156-292F-1349-8560-746BD1113E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4746" y="3478545"/>
                <a:ext cx="1988108" cy="861774"/>
              </a:xfrm>
              <a:prstGeom prst="rect">
                <a:avLst/>
              </a:prstGeom>
              <a:blipFill>
                <a:blip r:embed="rId5"/>
                <a:stretch>
                  <a:fillRect l="-10127" r="-9494" b="-2318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Flecha abajo 12">
            <a:extLst>
              <a:ext uri="{FF2B5EF4-FFF2-40B4-BE49-F238E27FC236}">
                <a16:creationId xmlns:a16="http://schemas.microsoft.com/office/drawing/2014/main" id="{6864E178-F5DC-3143-9A12-D91FA4697C1B}"/>
              </a:ext>
            </a:extLst>
          </p:cNvPr>
          <p:cNvSpPr/>
          <p:nvPr/>
        </p:nvSpPr>
        <p:spPr>
          <a:xfrm rot="16200000">
            <a:off x="7925736" y="3619499"/>
            <a:ext cx="386366" cy="618186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ángulo 14">
                <a:extLst>
                  <a:ext uri="{FF2B5EF4-FFF2-40B4-BE49-F238E27FC236}">
                    <a16:creationId xmlns:a16="http://schemas.microsoft.com/office/drawing/2014/main" id="{1448B4C3-3539-3043-BACC-6925417BAD8C}"/>
                  </a:ext>
                </a:extLst>
              </p:cNvPr>
              <p:cNvSpPr/>
              <p:nvPr/>
            </p:nvSpPr>
            <p:spPr>
              <a:xfrm>
                <a:off x="2713077" y="361593"/>
                <a:ext cx="1090555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𝑇𝑟𝑖𝑎𝑙</m:t>
                      </m:r>
                    </m:oMath>
                  </m:oMathPara>
                </a14:m>
                <a:endParaRPr lang="en-GB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5" name="Rectángulo 14">
                <a:extLst>
                  <a:ext uri="{FF2B5EF4-FFF2-40B4-BE49-F238E27FC236}">
                    <a16:creationId xmlns:a16="http://schemas.microsoft.com/office/drawing/2014/main" id="{1448B4C3-3539-3043-BACC-6925417BAD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3077" y="361593"/>
                <a:ext cx="1090555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631281CE-6AE5-D64B-B535-114CC63C41C5}"/>
                  </a:ext>
                </a:extLst>
              </p:cNvPr>
              <p:cNvSpPr/>
              <p:nvPr/>
            </p:nvSpPr>
            <p:spPr>
              <a:xfrm>
                <a:off x="8619464" y="1042044"/>
                <a:ext cx="2440605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28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s-ES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s-ES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 …, </m:t>
                      </m:r>
                      <m:sSub>
                        <m:sSubPr>
                          <m:ctrlP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s-E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r>
                        <a:rPr lang="es-ES" sz="28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8" name="Rectángulo 17">
                <a:extLst>
                  <a:ext uri="{FF2B5EF4-FFF2-40B4-BE49-F238E27FC236}">
                    <a16:creationId xmlns:a16="http://schemas.microsoft.com/office/drawing/2014/main" id="{631281CE-6AE5-D64B-B535-114CC63C41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9464" y="1042044"/>
                <a:ext cx="2440605" cy="523220"/>
              </a:xfrm>
              <a:prstGeom prst="rect">
                <a:avLst/>
              </a:prstGeom>
              <a:blipFill>
                <a:blip r:embed="rId7"/>
                <a:stretch>
                  <a:fillRect l="-1036" r="-518" b="-190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ángulo 18">
                <a:extLst>
                  <a:ext uri="{FF2B5EF4-FFF2-40B4-BE49-F238E27FC236}">
                    <a16:creationId xmlns:a16="http://schemas.microsoft.com/office/drawing/2014/main" id="{DA008841-D54C-2C44-82D2-0827AB192FE9}"/>
                  </a:ext>
                </a:extLst>
              </p:cNvPr>
              <p:cNvSpPr/>
              <p:nvPr/>
            </p:nvSpPr>
            <p:spPr>
              <a:xfrm>
                <a:off x="9266942" y="362578"/>
                <a:ext cx="113223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𝐹𝑖𝑛𝑎𝑙</m:t>
                      </m:r>
                    </m:oMath>
                  </m:oMathPara>
                </a14:m>
                <a:endParaRPr lang="en-GB" sz="28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9" name="Rectángulo 18">
                <a:extLst>
                  <a:ext uri="{FF2B5EF4-FFF2-40B4-BE49-F238E27FC236}">
                    <a16:creationId xmlns:a16="http://schemas.microsoft.com/office/drawing/2014/main" id="{DA008841-D54C-2C44-82D2-0827AB192F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66942" y="362578"/>
                <a:ext cx="1132233" cy="5232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Flecha abajo 19">
            <a:extLst>
              <a:ext uri="{FF2B5EF4-FFF2-40B4-BE49-F238E27FC236}">
                <a16:creationId xmlns:a16="http://schemas.microsoft.com/office/drawing/2014/main" id="{1D884CA5-0E54-6741-9BCE-67920E7D3481}"/>
              </a:ext>
            </a:extLst>
          </p:cNvPr>
          <p:cNvSpPr/>
          <p:nvPr/>
        </p:nvSpPr>
        <p:spPr>
          <a:xfrm rot="10800000">
            <a:off x="9639875" y="1906073"/>
            <a:ext cx="386366" cy="1021984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776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5A94CA8-8C3A-134F-A139-42E7012AC13E}"/>
              </a:ext>
            </a:extLst>
          </p:cNvPr>
          <p:cNvSpPr/>
          <p:nvPr/>
        </p:nvSpPr>
        <p:spPr>
          <a:xfrm>
            <a:off x="1852411" y="528034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Comparison obtained probability distribution</a:t>
            </a:r>
          </a:p>
        </p:txBody>
      </p:sp>
      <p:pic>
        <p:nvPicPr>
          <p:cNvPr id="8" name="Imagen 7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14C0D9DE-F7DC-FC41-B25C-1A55E43E5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507" y="1809502"/>
            <a:ext cx="6922701" cy="4520464"/>
          </a:xfrm>
          <a:prstGeom prst="rect">
            <a:avLst/>
          </a:prstGeom>
        </p:spPr>
      </p:pic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F71F25F8-3BEA-E845-833E-3EF7AF1EE4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676039"/>
              </p:ext>
            </p:extLst>
          </p:nvPr>
        </p:nvGraphicFramePr>
        <p:xfrm>
          <a:off x="704298" y="2051017"/>
          <a:ext cx="3484244" cy="402532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742122">
                  <a:extLst>
                    <a:ext uri="{9D8B030D-6E8A-4147-A177-3AD203B41FA5}">
                      <a16:colId xmlns:a16="http://schemas.microsoft.com/office/drawing/2014/main" val="1723951211"/>
                    </a:ext>
                  </a:extLst>
                </a:gridCol>
                <a:gridCol w="1742122">
                  <a:extLst>
                    <a:ext uri="{9D8B030D-6E8A-4147-A177-3AD203B41FA5}">
                      <a16:colId xmlns:a16="http://schemas.microsoft.com/office/drawing/2014/main" val="379172147"/>
                    </a:ext>
                  </a:extLst>
                </a:gridCol>
              </a:tblGrid>
              <a:tr h="805064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P(x)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477082"/>
                  </a:ext>
                </a:extLst>
              </a:tr>
              <a:tr h="805064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|00&gt;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51526"/>
                  </a:ext>
                </a:extLst>
              </a:tr>
              <a:tr h="805064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|01&gt;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6721248"/>
                  </a:ext>
                </a:extLst>
              </a:tr>
              <a:tr h="805064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|10&gt;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1351263"/>
                  </a:ext>
                </a:extLst>
              </a:tr>
              <a:tr h="805064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|11&gt;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2291631"/>
                  </a:ext>
                </a:extLst>
              </a:tr>
            </a:tbl>
          </a:graphicData>
        </a:graphic>
      </p:graphicFrame>
      <p:sp>
        <p:nvSpPr>
          <p:cNvPr id="12" name="Rectángulo 11">
            <a:extLst>
              <a:ext uri="{FF2B5EF4-FFF2-40B4-BE49-F238E27FC236}">
                <a16:creationId xmlns:a16="http://schemas.microsoft.com/office/drawing/2014/main" id="{A5A2B061-4C22-F94B-B090-A55BF0BDBF48}"/>
              </a:ext>
            </a:extLst>
          </p:cNvPr>
          <p:cNvSpPr/>
          <p:nvPr/>
        </p:nvSpPr>
        <p:spPr>
          <a:xfrm>
            <a:off x="5645007" y="1946787"/>
            <a:ext cx="1227741" cy="561429"/>
          </a:xfrm>
          <a:prstGeom prst="rect">
            <a:avLst/>
          </a:prstGeom>
          <a:solidFill>
            <a:srgbClr val="ED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0.487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16C084E8-2F0B-9040-A7FE-0C94925BC21D}"/>
              </a:ext>
            </a:extLst>
          </p:cNvPr>
          <p:cNvSpPr/>
          <p:nvPr/>
        </p:nvSpPr>
        <p:spPr>
          <a:xfrm>
            <a:off x="6952841" y="3943028"/>
            <a:ext cx="1227741" cy="445115"/>
          </a:xfrm>
          <a:prstGeom prst="rect">
            <a:avLst/>
          </a:prstGeom>
          <a:solidFill>
            <a:srgbClr val="ED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0.202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EC4E7921-5C11-AB4C-8B94-66D2E702E7FE}"/>
              </a:ext>
            </a:extLst>
          </p:cNvPr>
          <p:cNvSpPr/>
          <p:nvPr/>
        </p:nvSpPr>
        <p:spPr>
          <a:xfrm>
            <a:off x="8392065" y="3890912"/>
            <a:ext cx="1227741" cy="561429"/>
          </a:xfrm>
          <a:prstGeom prst="rect">
            <a:avLst/>
          </a:prstGeom>
          <a:solidFill>
            <a:srgbClr val="ED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0.199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A2BB05CD-E705-714E-A807-C8788D96BB51}"/>
              </a:ext>
            </a:extLst>
          </p:cNvPr>
          <p:cNvSpPr/>
          <p:nvPr/>
        </p:nvSpPr>
        <p:spPr>
          <a:xfrm>
            <a:off x="9831289" y="4467874"/>
            <a:ext cx="1227741" cy="561429"/>
          </a:xfrm>
          <a:prstGeom prst="rect">
            <a:avLst/>
          </a:prstGeom>
          <a:solidFill>
            <a:srgbClr val="ED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0.111</a:t>
            </a:r>
          </a:p>
        </p:txBody>
      </p:sp>
    </p:spTree>
    <p:extLst>
      <p:ext uri="{BB962C8B-B14F-4D97-AF65-F5344CB8AC3E}">
        <p14:creationId xmlns:p14="http://schemas.microsoft.com/office/powerpoint/2010/main" val="4162584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Personas en una oficina&#10;&#10;Descripción generada automáticamente">
            <a:extLst>
              <a:ext uri="{FF2B5EF4-FFF2-40B4-BE49-F238E27FC236}">
                <a16:creationId xmlns:a16="http://schemas.microsoft.com/office/drawing/2014/main" id="{1418AD68-5CDB-8D4C-89EC-A54A041A9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53"/>
            <a:ext cx="12192000" cy="6846094"/>
          </a:xfrm>
          <a:prstGeom prst="rect">
            <a:avLst/>
          </a:prstGeom>
          <a:gradFill flip="none" rotWithShape="1">
            <a:gsLst>
              <a:gs pos="0">
                <a:srgbClr val="212121">
                  <a:alpha val="0"/>
                </a:srgbClr>
              </a:gs>
              <a:gs pos="22000">
                <a:srgbClr val="303030">
                  <a:alpha val="68630"/>
                </a:srgbClr>
              </a:gs>
              <a:gs pos="49000">
                <a:srgbClr val="303030">
                  <a:alpha val="68630"/>
                </a:srgbClr>
              </a:gs>
              <a:gs pos="100000">
                <a:srgbClr val="212121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</p:spPr>
      </p:pic>
    </p:spTree>
    <p:extLst>
      <p:ext uri="{BB962C8B-B14F-4D97-AF65-F5344CB8AC3E}">
        <p14:creationId xmlns:p14="http://schemas.microsoft.com/office/powerpoint/2010/main" val="778637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Caja">
            <a:extLst>
              <a:ext uri="{FF2B5EF4-FFF2-40B4-BE49-F238E27FC236}">
                <a16:creationId xmlns:a16="http://schemas.microsoft.com/office/drawing/2014/main" id="{24B44486-0005-6F44-AD8D-2FDCCD70D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09551" y="1242551"/>
            <a:ext cx="4372897" cy="437289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0829A8E-7C90-3A40-BDAD-14A3824144CE}"/>
              </a:ext>
            </a:extLst>
          </p:cNvPr>
          <p:cNvSpPr txBox="1"/>
          <p:nvPr/>
        </p:nvSpPr>
        <p:spPr>
          <a:xfrm rot="1478725">
            <a:off x="4461126" y="3515260"/>
            <a:ext cx="1619354" cy="923330"/>
          </a:xfrm>
          <a:prstGeom prst="rect">
            <a:avLst/>
          </a:prstGeom>
          <a:noFill/>
          <a:scene3d>
            <a:camera prst="orthographicFront">
              <a:rot lat="2265675" lon="2353895" rev="114000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GB" sz="5400" dirty="0"/>
              <a:t>QBM</a:t>
            </a:r>
          </a:p>
        </p:txBody>
      </p:sp>
    </p:spTree>
    <p:extLst>
      <p:ext uri="{BB962C8B-B14F-4D97-AF65-F5344CB8AC3E}">
        <p14:creationId xmlns:p14="http://schemas.microsoft.com/office/powerpoint/2010/main" val="842734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5A94CA8-8C3A-134F-A139-42E7012AC13E}"/>
              </a:ext>
            </a:extLst>
          </p:cNvPr>
          <p:cNvSpPr/>
          <p:nvPr/>
        </p:nvSpPr>
        <p:spPr>
          <a:xfrm>
            <a:off x="1852411" y="528034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Obtained results</a:t>
            </a:r>
          </a:p>
        </p:txBody>
      </p:sp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E0A680D8-0636-EF40-9298-D2FCA45EC5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6458048"/>
              </p:ext>
            </p:extLst>
          </p:nvPr>
        </p:nvGraphicFramePr>
        <p:xfrm>
          <a:off x="657260" y="2020529"/>
          <a:ext cx="5859888" cy="39408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F5E08AF8-E296-9746-8A75-D6E7991E6B34}"/>
              </a:ext>
            </a:extLst>
          </p:cNvPr>
          <p:cNvSpPr txBox="1"/>
          <p:nvPr/>
        </p:nvSpPr>
        <p:spPr>
          <a:xfrm>
            <a:off x="2471831" y="4619153"/>
            <a:ext cx="904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Failures</a:t>
            </a:r>
          </a:p>
        </p:txBody>
      </p:sp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F8024009-2E5A-4B47-B418-8A4EB565CC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3065236"/>
              </p:ext>
            </p:extLst>
          </p:nvPr>
        </p:nvGraphicFramePr>
        <p:xfrm>
          <a:off x="6096000" y="2023437"/>
          <a:ext cx="5859888" cy="39408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24C5C9F0-F321-6045-99B4-8AE108518B77}"/>
              </a:ext>
            </a:extLst>
          </p:cNvPr>
          <p:cNvSpPr txBox="1"/>
          <p:nvPr/>
        </p:nvSpPr>
        <p:spPr>
          <a:xfrm>
            <a:off x="3837927" y="3429000"/>
            <a:ext cx="1150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Wins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459B6A2-7856-8648-AD1C-6099D0BDE3BA}"/>
              </a:ext>
            </a:extLst>
          </p:cNvPr>
          <p:cNvSpPr txBox="1"/>
          <p:nvPr/>
        </p:nvSpPr>
        <p:spPr>
          <a:xfrm>
            <a:off x="7926173" y="4434487"/>
            <a:ext cx="904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Failures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4C333F8-5416-1145-9811-AC60C8A143C9}"/>
              </a:ext>
            </a:extLst>
          </p:cNvPr>
          <p:cNvSpPr txBox="1"/>
          <p:nvPr/>
        </p:nvSpPr>
        <p:spPr>
          <a:xfrm>
            <a:off x="9292269" y="3244334"/>
            <a:ext cx="1150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Wins</a:t>
            </a:r>
          </a:p>
        </p:txBody>
      </p:sp>
    </p:spTree>
    <p:extLst>
      <p:ext uri="{BB962C8B-B14F-4D97-AF65-F5344CB8AC3E}">
        <p14:creationId xmlns:p14="http://schemas.microsoft.com/office/powerpoint/2010/main" val="1949790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5A94CA8-8C3A-134F-A139-42E7012AC13E}"/>
              </a:ext>
            </a:extLst>
          </p:cNvPr>
          <p:cNvSpPr/>
          <p:nvPr/>
        </p:nvSpPr>
        <p:spPr>
          <a:xfrm>
            <a:off x="1852411" y="528034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Parameters increasing effectiveness of the tuning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3C344F37-CEE1-E042-97B1-7E494C608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702956"/>
              </p:ext>
            </p:extLst>
          </p:nvPr>
        </p:nvGraphicFramePr>
        <p:xfrm>
          <a:off x="3094506" y="2095261"/>
          <a:ext cx="3001493" cy="4234705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3001493">
                  <a:extLst>
                    <a:ext uri="{9D8B030D-6E8A-4147-A177-3AD203B41FA5}">
                      <a16:colId xmlns:a16="http://schemas.microsoft.com/office/drawing/2014/main" val="1723951211"/>
                    </a:ext>
                  </a:extLst>
                </a:gridCol>
              </a:tblGrid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Parameter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477082"/>
                  </a:ext>
                </a:extLst>
              </a:tr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 err="1"/>
                        <a:t>max_iter</a:t>
                      </a:r>
                      <a:endParaRPr lang="en-GB" sz="4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51526"/>
                  </a:ext>
                </a:extLst>
              </a:tr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 err="1"/>
                        <a:t>max_error</a:t>
                      </a:r>
                      <a:endParaRPr lang="en-GB" sz="4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6721248"/>
                  </a:ext>
                </a:extLst>
              </a:tr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step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351263"/>
                  </a:ext>
                </a:extLst>
              </a:tr>
              <a:tr h="846941">
                <a:tc>
                  <a:txBody>
                    <a:bodyPr/>
                    <a:lstStyle/>
                    <a:p>
                      <a:pPr algn="ctr"/>
                      <a:r>
                        <a:rPr lang="en-GB" sz="4400" dirty="0"/>
                        <a:t>X_0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291631"/>
                  </a:ext>
                </a:extLst>
              </a:tr>
            </a:tbl>
          </a:graphicData>
        </a:graphic>
      </p:graphicFrame>
      <p:sp>
        <p:nvSpPr>
          <p:cNvPr id="2" name="Pentágono 1">
            <a:extLst>
              <a:ext uri="{FF2B5EF4-FFF2-40B4-BE49-F238E27FC236}">
                <a16:creationId xmlns:a16="http://schemas.microsoft.com/office/drawing/2014/main" id="{01A2F12C-9526-4441-837A-77BEFCEFEEAE}"/>
              </a:ext>
            </a:extLst>
          </p:cNvPr>
          <p:cNvSpPr/>
          <p:nvPr/>
        </p:nvSpPr>
        <p:spPr>
          <a:xfrm rot="10800000">
            <a:off x="6329081" y="3106270"/>
            <a:ext cx="2402542" cy="645459"/>
          </a:xfrm>
          <a:prstGeom prst="homePlate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Pentágono 5">
            <a:extLst>
              <a:ext uri="{FF2B5EF4-FFF2-40B4-BE49-F238E27FC236}">
                <a16:creationId xmlns:a16="http://schemas.microsoft.com/office/drawing/2014/main" id="{3ECA89DF-1FDD-FF42-81DF-1A25FE93855B}"/>
              </a:ext>
            </a:extLst>
          </p:cNvPr>
          <p:cNvSpPr/>
          <p:nvPr/>
        </p:nvSpPr>
        <p:spPr>
          <a:xfrm rot="10800000">
            <a:off x="6329081" y="3889883"/>
            <a:ext cx="2402542" cy="645459"/>
          </a:xfrm>
          <a:prstGeom prst="homePlate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Pentágono 6">
            <a:extLst>
              <a:ext uri="{FF2B5EF4-FFF2-40B4-BE49-F238E27FC236}">
                <a16:creationId xmlns:a16="http://schemas.microsoft.com/office/drawing/2014/main" id="{ED9E6AC3-AB50-9A4B-8C46-5E80815BD8C1}"/>
              </a:ext>
            </a:extLst>
          </p:cNvPr>
          <p:cNvSpPr/>
          <p:nvPr/>
        </p:nvSpPr>
        <p:spPr>
          <a:xfrm rot="10800000">
            <a:off x="6329081" y="4678819"/>
            <a:ext cx="2402542" cy="645459"/>
          </a:xfrm>
          <a:prstGeom prst="homePlate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Pentágono 7">
            <a:extLst>
              <a:ext uri="{FF2B5EF4-FFF2-40B4-BE49-F238E27FC236}">
                <a16:creationId xmlns:a16="http://schemas.microsoft.com/office/drawing/2014/main" id="{1747663A-2B0C-5D4E-A8E8-7258AD28E456}"/>
              </a:ext>
            </a:extLst>
          </p:cNvPr>
          <p:cNvSpPr/>
          <p:nvPr/>
        </p:nvSpPr>
        <p:spPr>
          <a:xfrm rot="10800000">
            <a:off x="6329081" y="5512708"/>
            <a:ext cx="2402542" cy="645459"/>
          </a:xfrm>
          <a:prstGeom prst="homePlate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lecha doblada hacia arriba 12">
            <a:extLst>
              <a:ext uri="{FF2B5EF4-FFF2-40B4-BE49-F238E27FC236}">
                <a16:creationId xmlns:a16="http://schemas.microsoft.com/office/drawing/2014/main" id="{D5350AAD-0F1E-654C-9BB3-A4EDF68D70F1}"/>
              </a:ext>
            </a:extLst>
          </p:cNvPr>
          <p:cNvSpPr/>
          <p:nvPr/>
        </p:nvSpPr>
        <p:spPr>
          <a:xfrm>
            <a:off x="8731623" y="2794904"/>
            <a:ext cx="896604" cy="753792"/>
          </a:xfrm>
          <a:prstGeom prst="bentUpArrow">
            <a:avLst>
              <a:gd name="adj1" fmla="val 39271"/>
              <a:gd name="adj2" fmla="val 25000"/>
              <a:gd name="adj3" fmla="val 2737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lecha curva 14">
            <a:extLst>
              <a:ext uri="{FF2B5EF4-FFF2-40B4-BE49-F238E27FC236}">
                <a16:creationId xmlns:a16="http://schemas.microsoft.com/office/drawing/2014/main" id="{3916FE02-D9DA-3E4C-A800-DF45494F1D97}"/>
              </a:ext>
            </a:extLst>
          </p:cNvPr>
          <p:cNvSpPr/>
          <p:nvPr/>
        </p:nvSpPr>
        <p:spPr>
          <a:xfrm rot="5400000">
            <a:off x="8803026" y="3988831"/>
            <a:ext cx="753794" cy="896604"/>
          </a:xfrm>
          <a:prstGeom prst="bentArrow">
            <a:avLst>
              <a:gd name="adj1" fmla="val 39788"/>
              <a:gd name="adj2" fmla="val 25000"/>
              <a:gd name="adj3" fmla="val 25000"/>
              <a:gd name="adj4" fmla="val 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Flecha derecha 15">
            <a:extLst>
              <a:ext uri="{FF2B5EF4-FFF2-40B4-BE49-F238E27FC236}">
                <a16:creationId xmlns:a16="http://schemas.microsoft.com/office/drawing/2014/main" id="{6E766951-71C7-DB4F-AB7B-B653B12D315C}"/>
              </a:ext>
            </a:extLst>
          </p:cNvPr>
          <p:cNvSpPr/>
          <p:nvPr/>
        </p:nvSpPr>
        <p:spPr>
          <a:xfrm>
            <a:off x="7712312" y="4776698"/>
            <a:ext cx="978408" cy="484632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lecha derecha 16">
            <a:extLst>
              <a:ext uri="{FF2B5EF4-FFF2-40B4-BE49-F238E27FC236}">
                <a16:creationId xmlns:a16="http://schemas.microsoft.com/office/drawing/2014/main" id="{E88AB451-E595-1645-868E-45195EE5CABA}"/>
              </a:ext>
            </a:extLst>
          </p:cNvPr>
          <p:cNvSpPr/>
          <p:nvPr/>
        </p:nvSpPr>
        <p:spPr>
          <a:xfrm rot="10800000">
            <a:off x="8772522" y="4768981"/>
            <a:ext cx="978408" cy="48463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lecha derecha 17">
            <a:extLst>
              <a:ext uri="{FF2B5EF4-FFF2-40B4-BE49-F238E27FC236}">
                <a16:creationId xmlns:a16="http://schemas.microsoft.com/office/drawing/2014/main" id="{35DF8590-0D90-0A4A-8389-60F9ED32BD10}"/>
              </a:ext>
            </a:extLst>
          </p:cNvPr>
          <p:cNvSpPr/>
          <p:nvPr/>
        </p:nvSpPr>
        <p:spPr>
          <a:xfrm>
            <a:off x="7712312" y="5556109"/>
            <a:ext cx="978408" cy="484632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Flecha derecha 18">
            <a:extLst>
              <a:ext uri="{FF2B5EF4-FFF2-40B4-BE49-F238E27FC236}">
                <a16:creationId xmlns:a16="http://schemas.microsoft.com/office/drawing/2014/main" id="{60A3CDD9-6210-6C4B-93AF-C1FE1BAD3CE0}"/>
              </a:ext>
            </a:extLst>
          </p:cNvPr>
          <p:cNvSpPr/>
          <p:nvPr/>
        </p:nvSpPr>
        <p:spPr>
          <a:xfrm rot="10800000">
            <a:off x="8772522" y="5548392"/>
            <a:ext cx="978408" cy="484632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530946C3-0567-514B-9CF0-ADFA396092C0}"/>
              </a:ext>
            </a:extLst>
          </p:cNvPr>
          <p:cNvSpPr/>
          <p:nvPr/>
        </p:nvSpPr>
        <p:spPr>
          <a:xfrm>
            <a:off x="7817221" y="3252083"/>
            <a:ext cx="914400" cy="303994"/>
          </a:xfrm>
          <a:prstGeom prst="rect">
            <a:avLst/>
          </a:prstGeom>
          <a:solidFill>
            <a:srgbClr val="2036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EB3AAE15-386D-EC4E-8551-4448F858C8EC}"/>
              </a:ext>
            </a:extLst>
          </p:cNvPr>
          <p:cNvSpPr/>
          <p:nvPr/>
        </p:nvSpPr>
        <p:spPr>
          <a:xfrm>
            <a:off x="7817221" y="4052855"/>
            <a:ext cx="914400" cy="303994"/>
          </a:xfrm>
          <a:prstGeom prst="rect">
            <a:avLst/>
          </a:prstGeom>
          <a:solidFill>
            <a:srgbClr val="2036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0275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5A94CA8-8C3A-134F-A139-42E7012AC13E}"/>
              </a:ext>
            </a:extLst>
          </p:cNvPr>
          <p:cNvSpPr/>
          <p:nvPr/>
        </p:nvSpPr>
        <p:spPr>
          <a:xfrm>
            <a:off x="1852411" y="528034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Future line of work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871AEF0-1F9D-6445-92F8-746B2782AB5A}"/>
              </a:ext>
            </a:extLst>
          </p:cNvPr>
          <p:cNvSpPr/>
          <p:nvPr/>
        </p:nvSpPr>
        <p:spPr>
          <a:xfrm>
            <a:off x="1852414" y="2027903"/>
            <a:ext cx="2541787" cy="3782961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Modify parameters for better results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0DFBB865-46E9-9C4E-86AD-FA7EA66D2328}"/>
              </a:ext>
            </a:extLst>
          </p:cNvPr>
          <p:cNvSpPr/>
          <p:nvPr/>
        </p:nvSpPr>
        <p:spPr>
          <a:xfrm>
            <a:off x="4825105" y="2027903"/>
            <a:ext cx="2541787" cy="3782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Add blank state to the cells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0A4BE4-3ECC-A84F-AE9F-DDABA2BFE480}"/>
              </a:ext>
            </a:extLst>
          </p:cNvPr>
          <p:cNvSpPr/>
          <p:nvPr/>
        </p:nvSpPr>
        <p:spPr>
          <a:xfrm>
            <a:off x="7797800" y="2027903"/>
            <a:ext cx="2541787" cy="3782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Experiment with smaller training sets</a:t>
            </a:r>
          </a:p>
        </p:txBody>
      </p:sp>
    </p:spTree>
    <p:extLst>
      <p:ext uri="{BB962C8B-B14F-4D97-AF65-F5344CB8AC3E}">
        <p14:creationId xmlns:p14="http://schemas.microsoft.com/office/powerpoint/2010/main" val="129213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5A94CA8-8C3A-134F-A139-42E7012AC13E}"/>
              </a:ext>
            </a:extLst>
          </p:cNvPr>
          <p:cNvSpPr/>
          <p:nvPr/>
        </p:nvSpPr>
        <p:spPr>
          <a:xfrm>
            <a:off x="1852411" y="528034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Summing up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871AEF0-1F9D-6445-92F8-746B2782AB5A}"/>
              </a:ext>
            </a:extLst>
          </p:cNvPr>
          <p:cNvSpPr/>
          <p:nvPr/>
        </p:nvSpPr>
        <p:spPr>
          <a:xfrm>
            <a:off x="1852414" y="2027903"/>
            <a:ext cx="2541787" cy="3782961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We wanted a QBM to generate winning solutions for Tic-Tac-Toe 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0DFBB865-46E9-9C4E-86AD-FA7EA66D2328}"/>
              </a:ext>
            </a:extLst>
          </p:cNvPr>
          <p:cNvSpPr/>
          <p:nvPr/>
        </p:nvSpPr>
        <p:spPr>
          <a:xfrm>
            <a:off x="4825105" y="2027903"/>
            <a:ext cx="2541787" cy="3782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We developed a 9-qubit circuit optimized to replicate a desired behaviour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0A4BE4-3ECC-A84F-AE9F-DDABA2BFE480}"/>
              </a:ext>
            </a:extLst>
          </p:cNvPr>
          <p:cNvSpPr/>
          <p:nvPr/>
        </p:nvSpPr>
        <p:spPr>
          <a:xfrm>
            <a:off x="7797800" y="2027903"/>
            <a:ext cx="2541787" cy="3782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We would like to continue the future line of work mentioned above</a:t>
            </a:r>
          </a:p>
        </p:txBody>
      </p:sp>
    </p:spTree>
    <p:extLst>
      <p:ext uri="{BB962C8B-B14F-4D97-AF65-F5344CB8AC3E}">
        <p14:creationId xmlns:p14="http://schemas.microsoft.com/office/powerpoint/2010/main" val="711257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72C1CAFE-86A6-754E-B2BB-AC680BB524E5}"/>
              </a:ext>
            </a:extLst>
          </p:cNvPr>
          <p:cNvSpPr/>
          <p:nvPr/>
        </p:nvSpPr>
        <p:spPr>
          <a:xfrm>
            <a:off x="1852411" y="2900966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What do we want?</a:t>
            </a:r>
          </a:p>
        </p:txBody>
      </p:sp>
    </p:spTree>
    <p:extLst>
      <p:ext uri="{BB962C8B-B14F-4D97-AF65-F5344CB8AC3E}">
        <p14:creationId xmlns:p14="http://schemas.microsoft.com/office/powerpoint/2010/main" val="12599391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97B844-E010-DE46-8662-2AD8E39C0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1588" y="0"/>
            <a:ext cx="9144001" cy="2285999"/>
          </a:xfrm>
        </p:spPr>
        <p:txBody>
          <a:bodyPr anchor="ctr">
            <a:normAutofit/>
          </a:bodyPr>
          <a:lstStyle/>
          <a:p>
            <a:r>
              <a:rPr lang="en-GB" sz="9600" b="1" dirty="0">
                <a:solidFill>
                  <a:schemeClr val="bg1"/>
                </a:solidFill>
              </a:rPr>
              <a:t>Tic-Tac-Q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A2E95C-AD9B-A947-B70A-36D4DF98A9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993" y="2285999"/>
            <a:ext cx="3579743" cy="3497545"/>
          </a:xfrm>
        </p:spPr>
        <p:txBody>
          <a:bodyPr anchor="ctr">
            <a:normAutofit/>
          </a:bodyPr>
          <a:lstStyle/>
          <a:p>
            <a:r>
              <a:rPr lang="en-GB" sz="4000" b="1" dirty="0" err="1">
                <a:solidFill>
                  <a:schemeClr val="bg1"/>
                </a:solidFill>
              </a:rPr>
              <a:t>Amaia</a:t>
            </a:r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4000" b="1" dirty="0" err="1">
                <a:solidFill>
                  <a:schemeClr val="bg1"/>
                </a:solidFill>
              </a:rPr>
              <a:t>Ane</a:t>
            </a:r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4000" b="1" dirty="0">
                <a:solidFill>
                  <a:schemeClr val="bg1"/>
                </a:solidFill>
              </a:rPr>
              <a:t>Iván</a:t>
            </a:r>
          </a:p>
          <a:p>
            <a:r>
              <a:rPr lang="en-GB" sz="4000" b="1" dirty="0">
                <a:solidFill>
                  <a:schemeClr val="bg1"/>
                </a:solidFill>
              </a:rPr>
              <a:t>Mikel </a:t>
            </a:r>
          </a:p>
          <a:p>
            <a:r>
              <a:rPr lang="en-GB" sz="4000" b="1" dirty="0">
                <a:solidFill>
                  <a:schemeClr val="bg1"/>
                </a:solidFill>
              </a:rPr>
              <a:t>Rubén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F705BFE-9F2C-7B4A-8CA6-0E4B20C05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916" y="287723"/>
            <a:ext cx="1919896" cy="1706574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C0EAF281-F846-CB45-9618-086CCE1EF560}"/>
              </a:ext>
            </a:extLst>
          </p:cNvPr>
          <p:cNvSpPr/>
          <p:nvPr/>
        </p:nvSpPr>
        <p:spPr>
          <a:xfrm>
            <a:off x="0" y="5849999"/>
            <a:ext cx="12192000" cy="10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C31F9EE-2C15-FB4E-9622-9B6CA9FFBC9C}"/>
              </a:ext>
            </a:extLst>
          </p:cNvPr>
          <p:cNvSpPr txBox="1"/>
          <p:nvPr/>
        </p:nvSpPr>
        <p:spPr>
          <a:xfrm>
            <a:off x="5558837" y="3308164"/>
            <a:ext cx="331520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Thank you!</a:t>
            </a:r>
          </a:p>
          <a:p>
            <a:r>
              <a:rPr lang="en-GB" sz="5400" dirty="0">
                <a:solidFill>
                  <a:schemeClr val="bg1"/>
                </a:solidFill>
              </a:rPr>
              <a:t>Mila esker!</a:t>
            </a:r>
          </a:p>
        </p:txBody>
      </p:sp>
    </p:spTree>
    <p:extLst>
      <p:ext uri="{BB962C8B-B14F-4D97-AF65-F5344CB8AC3E}">
        <p14:creationId xmlns:p14="http://schemas.microsoft.com/office/powerpoint/2010/main" val="4215309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o 19">
            <a:extLst>
              <a:ext uri="{FF2B5EF4-FFF2-40B4-BE49-F238E27FC236}">
                <a16:creationId xmlns:a16="http://schemas.microsoft.com/office/drawing/2014/main" id="{4086828B-5B27-0A42-8D4E-C5AF82DD5A85}"/>
              </a:ext>
            </a:extLst>
          </p:cNvPr>
          <p:cNvGrpSpPr/>
          <p:nvPr/>
        </p:nvGrpSpPr>
        <p:grpSpPr>
          <a:xfrm>
            <a:off x="3371795" y="750408"/>
            <a:ext cx="5448409" cy="5357183"/>
            <a:chOff x="3825027" y="1062935"/>
            <a:chExt cx="4732130" cy="4732130"/>
          </a:xfrm>
        </p:grpSpPr>
        <p:sp>
          <p:nvSpPr>
            <p:cNvPr id="4" name="Esquina doblada 3">
              <a:extLst>
                <a:ext uri="{FF2B5EF4-FFF2-40B4-BE49-F238E27FC236}">
                  <a16:creationId xmlns:a16="http://schemas.microsoft.com/office/drawing/2014/main" id="{A7062024-B448-EA44-B19E-4A865B219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5027" y="1062935"/>
              <a:ext cx="4732130" cy="4732130"/>
            </a:xfrm>
            <a:prstGeom prst="foldedCorner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E751D33F-9A9B-1B4D-BE9D-07CE5537DA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47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070332" y="1303501"/>
              <a:ext cx="4161854" cy="4161854"/>
            </a:xfrm>
            <a:prstGeom prst="rect">
              <a:avLst/>
            </a:prstGeom>
            <a:noFill/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CE59214E-BCE1-CC4F-894D-33A05427D2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48" t="67392" r="68471" b="11975"/>
            <a:stretch/>
          </p:blipFill>
          <p:spPr>
            <a:xfrm>
              <a:off x="5438252" y="2940906"/>
              <a:ext cx="1314209" cy="931328"/>
            </a:xfrm>
            <a:prstGeom prst="rect">
              <a:avLst/>
            </a:prstGeom>
          </p:spPr>
        </p:pic>
        <p:pic>
          <p:nvPicPr>
            <p:cNvPr id="12" name="Imagen 11">
              <a:extLst>
                <a:ext uri="{FF2B5EF4-FFF2-40B4-BE49-F238E27FC236}">
                  <a16:creationId xmlns:a16="http://schemas.microsoft.com/office/drawing/2014/main" id="{3CA09874-F06C-8D46-A3D1-4883F650E1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991" t="70749" r="42566" b="2835"/>
            <a:stretch/>
          </p:blipFill>
          <p:spPr>
            <a:xfrm>
              <a:off x="6992199" y="1338840"/>
              <a:ext cx="1395275" cy="1459741"/>
            </a:xfrm>
            <a:prstGeom prst="ellipse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9FEE714B-E32A-9043-81A9-B874BE09BA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48" t="67392" r="68471" b="11975"/>
            <a:stretch/>
          </p:blipFill>
          <p:spPr>
            <a:xfrm rot="20225248">
              <a:off x="6849463" y="4393530"/>
              <a:ext cx="1370044" cy="970896"/>
            </a:xfrm>
            <a:prstGeom prst="rect">
              <a:avLst/>
            </a:prstGeom>
          </p:spPr>
        </p:pic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72A560E6-8572-094A-8F1E-0BA06F67A8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48" t="67392" r="68471" b="11975"/>
            <a:stretch/>
          </p:blipFill>
          <p:spPr>
            <a:xfrm rot="1521001">
              <a:off x="3878596" y="1490764"/>
              <a:ext cx="1471746" cy="1042969"/>
            </a:xfrm>
            <a:prstGeom prst="rect">
              <a:avLst/>
            </a:prstGeom>
          </p:spPr>
        </p:pic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EB93F067-15A6-B941-90BD-74EE2E15E2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991" t="70749" r="42566" b="2835"/>
            <a:stretch/>
          </p:blipFill>
          <p:spPr>
            <a:xfrm>
              <a:off x="5621538" y="4299029"/>
              <a:ext cx="1139108" cy="1191739"/>
            </a:xfrm>
            <a:prstGeom prst="ellipse">
              <a:avLst/>
            </a:prstGeom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A2700142-6471-7044-91C6-52A674B4D8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991" t="70749" r="42566" b="2835"/>
            <a:stretch/>
          </p:blipFill>
          <p:spPr>
            <a:xfrm>
              <a:off x="6992199" y="2876166"/>
              <a:ext cx="1130998" cy="1183254"/>
            </a:xfrm>
            <a:prstGeom prst="ellipse">
              <a:avLst/>
            </a:prstGeom>
          </p:spPr>
        </p:pic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C3F5F3F6-75CA-5243-827E-B4D60C9A40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48" t="67392" r="68471" b="11975"/>
            <a:stretch/>
          </p:blipFill>
          <p:spPr>
            <a:xfrm>
              <a:off x="5488540" y="1564910"/>
              <a:ext cx="1249498" cy="885470"/>
            </a:xfrm>
            <a:prstGeom prst="rect">
              <a:avLst/>
            </a:prstGeom>
          </p:spPr>
        </p:pic>
        <p:pic>
          <p:nvPicPr>
            <p:cNvPr id="18" name="Imagen 17">
              <a:extLst>
                <a:ext uri="{FF2B5EF4-FFF2-40B4-BE49-F238E27FC236}">
                  <a16:creationId xmlns:a16="http://schemas.microsoft.com/office/drawing/2014/main" id="{579C1727-BF3A-8044-A3D7-F638870C18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991" t="70749" r="42566" b="2835"/>
            <a:stretch/>
          </p:blipFill>
          <p:spPr>
            <a:xfrm>
              <a:off x="4118903" y="2876166"/>
              <a:ext cx="1139108" cy="1191739"/>
            </a:xfrm>
            <a:prstGeom prst="ellipse">
              <a:avLst/>
            </a:prstGeom>
          </p:spPr>
        </p:pic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4B24AC49-EC8C-5B4B-A5EC-7320D451C0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48" t="67392" r="68471" b="11975"/>
            <a:stretch/>
          </p:blipFill>
          <p:spPr>
            <a:xfrm>
              <a:off x="4026437" y="4317249"/>
              <a:ext cx="1314209" cy="9313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6363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quina doblada 3">
            <a:extLst>
              <a:ext uri="{FF2B5EF4-FFF2-40B4-BE49-F238E27FC236}">
                <a16:creationId xmlns:a16="http://schemas.microsoft.com/office/drawing/2014/main" id="{A7062024-B448-EA44-B19E-4A865B219439}"/>
              </a:ext>
            </a:extLst>
          </p:cNvPr>
          <p:cNvSpPr>
            <a:spLocks noChangeAspect="1"/>
          </p:cNvSpPr>
          <p:nvPr/>
        </p:nvSpPr>
        <p:spPr>
          <a:xfrm>
            <a:off x="3371795" y="750408"/>
            <a:ext cx="5448409" cy="5357183"/>
          </a:xfrm>
          <a:prstGeom prst="foldedCorner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751D33F-9A9B-1B4D-BE9D-07CE5537D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54231" y="1022750"/>
            <a:ext cx="4791813" cy="4711581"/>
          </a:xfrm>
          <a:prstGeom prst="rect">
            <a:avLst/>
          </a:prstGeom>
          <a:noFill/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CE59214E-BCE1-CC4F-894D-33A05427D2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8" t="67392" r="68471" b="11975"/>
          <a:stretch/>
        </p:blipFill>
        <p:spPr>
          <a:xfrm>
            <a:off x="5229206" y="2876435"/>
            <a:ext cx="1513134" cy="105434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CA09874-F06C-8D46-A3D1-4883F650E1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34991" t="70749" r="42566" b="2835"/>
          <a:stretch/>
        </p:blipFill>
        <p:spPr>
          <a:xfrm>
            <a:off x="7018366" y="1062756"/>
            <a:ext cx="1606471" cy="1652554"/>
          </a:xfrm>
          <a:prstGeom prst="ellipse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9FEE714B-E32A-9043-81A9-B874BE09BA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8" t="67392" r="68471" b="11975"/>
          <a:stretch/>
        </p:blipFill>
        <p:spPr>
          <a:xfrm rot="20225248">
            <a:off x="6854025" y="4520931"/>
            <a:ext cx="1577421" cy="1099139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72A560E6-8572-094A-8F1E-0BA06F67A8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8" t="67392" r="68471" b="11975"/>
          <a:stretch/>
        </p:blipFill>
        <p:spPr>
          <a:xfrm rot="1521001">
            <a:off x="3433472" y="1234748"/>
            <a:ext cx="1694517" cy="1180732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EB93F067-15A6-B941-90BD-74EE2E15E2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34991" t="70749" r="42566" b="2835"/>
          <a:stretch/>
        </p:blipFill>
        <p:spPr>
          <a:xfrm>
            <a:off x="5440235" y="4413948"/>
            <a:ext cx="1311529" cy="1349152"/>
          </a:xfrm>
          <a:prstGeom prst="ellipse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A2700142-6471-7044-91C6-52A674B4D8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34991" t="70749" r="42566" b="2835"/>
          <a:stretch/>
        </p:blipFill>
        <p:spPr>
          <a:xfrm>
            <a:off x="7018366" y="2803143"/>
            <a:ext cx="1302192" cy="1339547"/>
          </a:xfrm>
          <a:prstGeom prst="ellipse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C3F5F3F6-75CA-5243-827E-B4D60C9A40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648" t="67392" r="68471" b="11975"/>
          <a:stretch/>
        </p:blipFill>
        <p:spPr>
          <a:xfrm>
            <a:off x="5287106" y="1318687"/>
            <a:ext cx="1438628" cy="1002429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579C1727-BF3A-8044-A3D7-F638870C18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34991" t="70749" r="42566" b="2835"/>
          <a:stretch/>
        </p:blipFill>
        <p:spPr>
          <a:xfrm>
            <a:off x="3710154" y="2803143"/>
            <a:ext cx="1311529" cy="1349152"/>
          </a:xfrm>
          <a:prstGeom prst="ellipse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4B24AC49-EC8C-5B4B-A5EC-7320D451C0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5648" t="67392" r="68471" b="11975"/>
          <a:stretch/>
        </p:blipFill>
        <p:spPr>
          <a:xfrm>
            <a:off x="3603691" y="4434575"/>
            <a:ext cx="1513134" cy="105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44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upo 25">
            <a:extLst>
              <a:ext uri="{FF2B5EF4-FFF2-40B4-BE49-F238E27FC236}">
                <a16:creationId xmlns:a16="http://schemas.microsoft.com/office/drawing/2014/main" id="{3B498908-D6E4-2C47-A706-9B38465D2792}"/>
              </a:ext>
            </a:extLst>
          </p:cNvPr>
          <p:cNvGrpSpPr/>
          <p:nvPr/>
        </p:nvGrpSpPr>
        <p:grpSpPr>
          <a:xfrm>
            <a:off x="751265" y="3192489"/>
            <a:ext cx="6405094" cy="3258354"/>
            <a:chOff x="1030309" y="1365161"/>
            <a:chExt cx="6405094" cy="3258354"/>
          </a:xfrm>
        </p:grpSpPr>
        <p:cxnSp>
          <p:nvCxnSpPr>
            <p:cNvPr id="4" name="Conector recto 3">
              <a:extLst>
                <a:ext uri="{FF2B5EF4-FFF2-40B4-BE49-F238E27FC236}">
                  <a16:creationId xmlns:a16="http://schemas.microsoft.com/office/drawing/2014/main" id="{25826343-6E06-1544-AA16-AB816CF27A80}"/>
                </a:ext>
              </a:extLst>
            </p:cNvPr>
            <p:cNvCxnSpPr>
              <a:cxnSpLocks/>
            </p:cNvCxnSpPr>
            <p:nvPr/>
          </p:nvCxnSpPr>
          <p:spPr>
            <a:xfrm>
              <a:off x="1030310" y="1815921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>
              <a:extLst>
                <a:ext uri="{FF2B5EF4-FFF2-40B4-BE49-F238E27FC236}">
                  <a16:creationId xmlns:a16="http://schemas.microsoft.com/office/drawing/2014/main" id="{87D56FEE-EE80-AA4B-A213-A6E4BA14C199}"/>
                </a:ext>
              </a:extLst>
            </p:cNvPr>
            <p:cNvCxnSpPr>
              <a:cxnSpLocks/>
            </p:cNvCxnSpPr>
            <p:nvPr/>
          </p:nvCxnSpPr>
          <p:spPr>
            <a:xfrm>
              <a:off x="1030309" y="2058473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0F3C161A-61D7-164B-AF03-E2F73508C5A2}"/>
                </a:ext>
              </a:extLst>
            </p:cNvPr>
            <p:cNvCxnSpPr>
              <a:cxnSpLocks/>
            </p:cNvCxnSpPr>
            <p:nvPr/>
          </p:nvCxnSpPr>
          <p:spPr>
            <a:xfrm>
              <a:off x="1030310" y="2380445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2A8BA4B3-D059-E044-8602-DDF79FAA9889}"/>
                </a:ext>
              </a:extLst>
            </p:cNvPr>
            <p:cNvCxnSpPr>
              <a:cxnSpLocks/>
            </p:cNvCxnSpPr>
            <p:nvPr/>
          </p:nvCxnSpPr>
          <p:spPr>
            <a:xfrm>
              <a:off x="1030310" y="2726028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3EA1BDC5-EC9F-4542-BA7C-0DB73B5F51A7}"/>
                </a:ext>
              </a:extLst>
            </p:cNvPr>
            <p:cNvCxnSpPr>
              <a:cxnSpLocks/>
            </p:cNvCxnSpPr>
            <p:nvPr/>
          </p:nvCxnSpPr>
          <p:spPr>
            <a:xfrm>
              <a:off x="1030310" y="3083417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73D8FF5D-5A58-9F43-B3B5-AD12F7880988}"/>
                </a:ext>
              </a:extLst>
            </p:cNvPr>
            <p:cNvCxnSpPr>
              <a:cxnSpLocks/>
            </p:cNvCxnSpPr>
            <p:nvPr/>
          </p:nvCxnSpPr>
          <p:spPr>
            <a:xfrm>
              <a:off x="1030310" y="3429000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456EC3ED-49D6-234D-B350-A75CC2DB441D}"/>
                </a:ext>
              </a:extLst>
            </p:cNvPr>
            <p:cNvCxnSpPr>
              <a:cxnSpLocks/>
            </p:cNvCxnSpPr>
            <p:nvPr/>
          </p:nvCxnSpPr>
          <p:spPr>
            <a:xfrm>
              <a:off x="1030310" y="3686577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F4CF99CE-6C96-CE43-8DBA-4BE9CC78F7FA}"/>
                </a:ext>
              </a:extLst>
            </p:cNvPr>
            <p:cNvCxnSpPr>
              <a:cxnSpLocks/>
            </p:cNvCxnSpPr>
            <p:nvPr/>
          </p:nvCxnSpPr>
          <p:spPr>
            <a:xfrm>
              <a:off x="1030310" y="4032160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9E2155C4-E2CA-5042-8F68-DD7262F1A160}"/>
                </a:ext>
              </a:extLst>
            </p:cNvPr>
            <p:cNvCxnSpPr>
              <a:cxnSpLocks/>
            </p:cNvCxnSpPr>
            <p:nvPr/>
          </p:nvCxnSpPr>
          <p:spPr>
            <a:xfrm>
              <a:off x="1030310" y="4326228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27EF7327-05E1-854E-8201-1FE8FBB35B87}"/>
                </a:ext>
              </a:extLst>
            </p:cNvPr>
            <p:cNvCxnSpPr>
              <a:cxnSpLocks/>
            </p:cNvCxnSpPr>
            <p:nvPr/>
          </p:nvCxnSpPr>
          <p:spPr>
            <a:xfrm>
              <a:off x="5683876" y="1815921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BE0001CF-377A-3C40-A7B1-A04607986DFF}"/>
                </a:ext>
              </a:extLst>
            </p:cNvPr>
            <p:cNvCxnSpPr>
              <a:cxnSpLocks/>
            </p:cNvCxnSpPr>
            <p:nvPr/>
          </p:nvCxnSpPr>
          <p:spPr>
            <a:xfrm>
              <a:off x="5683875" y="2058473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8B4ECB5A-D9DF-EA47-B2DF-9091CCB8C370}"/>
                </a:ext>
              </a:extLst>
            </p:cNvPr>
            <p:cNvCxnSpPr>
              <a:cxnSpLocks/>
            </p:cNvCxnSpPr>
            <p:nvPr/>
          </p:nvCxnSpPr>
          <p:spPr>
            <a:xfrm>
              <a:off x="5683876" y="2380445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2B0AB4F1-A1DC-9043-AA36-B8B3E938672B}"/>
                </a:ext>
              </a:extLst>
            </p:cNvPr>
            <p:cNvCxnSpPr>
              <a:cxnSpLocks/>
            </p:cNvCxnSpPr>
            <p:nvPr/>
          </p:nvCxnSpPr>
          <p:spPr>
            <a:xfrm>
              <a:off x="5683876" y="2726028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83DA5B9A-41AC-A041-9677-837B48AA6CB1}"/>
                </a:ext>
              </a:extLst>
            </p:cNvPr>
            <p:cNvCxnSpPr>
              <a:cxnSpLocks/>
            </p:cNvCxnSpPr>
            <p:nvPr/>
          </p:nvCxnSpPr>
          <p:spPr>
            <a:xfrm>
              <a:off x="5683876" y="3083417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1216FD65-9E09-F44D-B405-FB8874659FA0}"/>
                </a:ext>
              </a:extLst>
            </p:cNvPr>
            <p:cNvCxnSpPr>
              <a:cxnSpLocks/>
            </p:cNvCxnSpPr>
            <p:nvPr/>
          </p:nvCxnSpPr>
          <p:spPr>
            <a:xfrm>
              <a:off x="5683876" y="3429000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DBA6977A-3AAE-9840-B653-A2C9848285D6}"/>
                </a:ext>
              </a:extLst>
            </p:cNvPr>
            <p:cNvCxnSpPr>
              <a:cxnSpLocks/>
            </p:cNvCxnSpPr>
            <p:nvPr/>
          </p:nvCxnSpPr>
          <p:spPr>
            <a:xfrm>
              <a:off x="5683876" y="3686577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3C2B63EE-1FB0-AF4F-A03D-601F141039E7}"/>
                </a:ext>
              </a:extLst>
            </p:cNvPr>
            <p:cNvCxnSpPr>
              <a:cxnSpLocks/>
            </p:cNvCxnSpPr>
            <p:nvPr/>
          </p:nvCxnSpPr>
          <p:spPr>
            <a:xfrm>
              <a:off x="5683876" y="4032160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14EF09F5-2B18-6E4F-9174-F432B165D7CB}"/>
                </a:ext>
              </a:extLst>
            </p:cNvPr>
            <p:cNvCxnSpPr>
              <a:cxnSpLocks/>
            </p:cNvCxnSpPr>
            <p:nvPr/>
          </p:nvCxnSpPr>
          <p:spPr>
            <a:xfrm>
              <a:off x="5683876" y="4326228"/>
              <a:ext cx="175152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A4BCE268-FEC0-E844-A5F7-5EC8DE431F7F}"/>
                </a:ext>
              </a:extLst>
            </p:cNvPr>
            <p:cNvSpPr/>
            <p:nvPr/>
          </p:nvSpPr>
          <p:spPr>
            <a:xfrm>
              <a:off x="2781837" y="1365161"/>
              <a:ext cx="3052293" cy="32583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CuadroTexto 24">
                  <a:extLst>
                    <a:ext uri="{FF2B5EF4-FFF2-40B4-BE49-F238E27FC236}">
                      <a16:creationId xmlns:a16="http://schemas.microsoft.com/office/drawing/2014/main" id="{9BB2B0D1-305E-DC4C-8DAA-F99CBE46A697}"/>
                    </a:ext>
                  </a:extLst>
                </p:cNvPr>
                <p:cNvSpPr txBox="1"/>
                <p:nvPr/>
              </p:nvSpPr>
              <p:spPr>
                <a:xfrm>
                  <a:off x="3053088" y="2867973"/>
                  <a:ext cx="2509790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, …, </m:t>
                        </m:r>
                        <m:sSub>
                          <m:sSubPr>
                            <m:ctrlP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sub>
                        </m:sSub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GB" sz="2800" dirty="0"/>
                </a:p>
              </p:txBody>
            </p:sp>
          </mc:Choice>
          <mc:Fallback xmlns="">
            <p:sp>
              <p:nvSpPr>
                <p:cNvPr id="25" name="CuadroTexto 24">
                  <a:extLst>
                    <a:ext uri="{FF2B5EF4-FFF2-40B4-BE49-F238E27FC236}">
                      <a16:creationId xmlns:a16="http://schemas.microsoft.com/office/drawing/2014/main" id="{9BB2B0D1-305E-DC4C-8DAA-F99CBE46A69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53088" y="2867973"/>
                  <a:ext cx="2509790" cy="430887"/>
                </a:xfrm>
                <a:prstGeom prst="rect">
                  <a:avLst/>
                </a:prstGeom>
                <a:blipFill>
                  <a:blip r:embed="rId2"/>
                  <a:stretch>
                    <a:fillRect l="-2513" r="-4523" b="-28571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3" name="Rectángulo 32">
            <a:extLst>
              <a:ext uri="{FF2B5EF4-FFF2-40B4-BE49-F238E27FC236}">
                <a16:creationId xmlns:a16="http://schemas.microsoft.com/office/drawing/2014/main" id="{CB48F274-8C97-2A4D-986F-87258F4A11E6}"/>
              </a:ext>
            </a:extLst>
          </p:cNvPr>
          <p:cNvSpPr/>
          <p:nvPr/>
        </p:nvSpPr>
        <p:spPr>
          <a:xfrm>
            <a:off x="1852411" y="528034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Quantum Born Machine</a:t>
            </a:r>
          </a:p>
        </p:txBody>
      </p:sp>
    </p:spTree>
    <p:extLst>
      <p:ext uri="{BB962C8B-B14F-4D97-AF65-F5344CB8AC3E}">
        <p14:creationId xmlns:p14="http://schemas.microsoft.com/office/powerpoint/2010/main" val="529446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o 30">
            <a:extLst>
              <a:ext uri="{FF2B5EF4-FFF2-40B4-BE49-F238E27FC236}">
                <a16:creationId xmlns:a16="http://schemas.microsoft.com/office/drawing/2014/main" id="{A0852CE0-1DF7-4645-8332-24C05FF792B5}"/>
              </a:ext>
            </a:extLst>
          </p:cNvPr>
          <p:cNvGrpSpPr/>
          <p:nvPr/>
        </p:nvGrpSpPr>
        <p:grpSpPr>
          <a:xfrm>
            <a:off x="751265" y="1867834"/>
            <a:ext cx="6405094" cy="4583009"/>
            <a:chOff x="1120461" y="475168"/>
            <a:chExt cx="6405094" cy="4583009"/>
          </a:xfrm>
        </p:grpSpPr>
        <p:grpSp>
          <p:nvGrpSpPr>
            <p:cNvPr id="26" name="Grupo 25">
              <a:extLst>
                <a:ext uri="{FF2B5EF4-FFF2-40B4-BE49-F238E27FC236}">
                  <a16:creationId xmlns:a16="http://schemas.microsoft.com/office/drawing/2014/main" id="{3B498908-D6E4-2C47-A706-9B38465D2792}"/>
                </a:ext>
              </a:extLst>
            </p:cNvPr>
            <p:cNvGrpSpPr/>
            <p:nvPr/>
          </p:nvGrpSpPr>
          <p:grpSpPr>
            <a:xfrm>
              <a:off x="1120461" y="1799823"/>
              <a:ext cx="6405094" cy="3258354"/>
              <a:chOff x="1030309" y="1365161"/>
              <a:chExt cx="6405094" cy="3258354"/>
            </a:xfrm>
          </p:grpSpPr>
          <p:cxnSp>
            <p:nvCxnSpPr>
              <p:cNvPr id="4" name="Conector recto 3">
                <a:extLst>
                  <a:ext uri="{FF2B5EF4-FFF2-40B4-BE49-F238E27FC236}">
                    <a16:creationId xmlns:a16="http://schemas.microsoft.com/office/drawing/2014/main" id="{25826343-6E06-1544-AA16-AB816CF27A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1815921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Conector recto 5">
                <a:extLst>
                  <a:ext uri="{FF2B5EF4-FFF2-40B4-BE49-F238E27FC236}">
                    <a16:creationId xmlns:a16="http://schemas.microsoft.com/office/drawing/2014/main" id="{87D56FEE-EE80-AA4B-A213-A6E4BA14C1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09" y="2058473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Conector recto 6">
                <a:extLst>
                  <a:ext uri="{FF2B5EF4-FFF2-40B4-BE49-F238E27FC236}">
                    <a16:creationId xmlns:a16="http://schemas.microsoft.com/office/drawing/2014/main" id="{0F3C161A-61D7-164B-AF03-E2F73508C5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2380445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Conector recto 7">
                <a:extLst>
                  <a:ext uri="{FF2B5EF4-FFF2-40B4-BE49-F238E27FC236}">
                    <a16:creationId xmlns:a16="http://schemas.microsoft.com/office/drawing/2014/main" id="{2A8BA4B3-D059-E044-8602-DDF79FAA98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27260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recto 8">
                <a:extLst>
                  <a:ext uri="{FF2B5EF4-FFF2-40B4-BE49-F238E27FC236}">
                    <a16:creationId xmlns:a16="http://schemas.microsoft.com/office/drawing/2014/main" id="{3EA1BDC5-EC9F-4542-BA7C-0DB73B5F51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308341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Conector recto 9">
                <a:extLst>
                  <a:ext uri="{FF2B5EF4-FFF2-40B4-BE49-F238E27FC236}">
                    <a16:creationId xmlns:a16="http://schemas.microsoft.com/office/drawing/2014/main" id="{73D8FF5D-5A58-9F43-B3B5-AD12F78809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342900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ector recto 10">
                <a:extLst>
                  <a:ext uri="{FF2B5EF4-FFF2-40B4-BE49-F238E27FC236}">
                    <a16:creationId xmlns:a16="http://schemas.microsoft.com/office/drawing/2014/main" id="{456EC3ED-49D6-234D-B350-A75CC2DB44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368657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ector recto 11">
                <a:extLst>
                  <a:ext uri="{FF2B5EF4-FFF2-40B4-BE49-F238E27FC236}">
                    <a16:creationId xmlns:a16="http://schemas.microsoft.com/office/drawing/2014/main" id="{F4CF99CE-6C96-CE43-8DBA-4BE9CC78F7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403216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ector recto 12">
                <a:extLst>
                  <a:ext uri="{FF2B5EF4-FFF2-40B4-BE49-F238E27FC236}">
                    <a16:creationId xmlns:a16="http://schemas.microsoft.com/office/drawing/2014/main" id="{9E2155C4-E2CA-5042-8F68-DD7262F1A1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43262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Conector recto 13">
                <a:extLst>
                  <a:ext uri="{FF2B5EF4-FFF2-40B4-BE49-F238E27FC236}">
                    <a16:creationId xmlns:a16="http://schemas.microsoft.com/office/drawing/2014/main" id="{27EF7327-05E1-854E-8201-1FE8FBB35B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1815921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recto 14">
                <a:extLst>
                  <a:ext uri="{FF2B5EF4-FFF2-40B4-BE49-F238E27FC236}">
                    <a16:creationId xmlns:a16="http://schemas.microsoft.com/office/drawing/2014/main" id="{BE0001CF-377A-3C40-A7B1-A04607986D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5" y="2058473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Conector recto 15">
                <a:extLst>
                  <a:ext uri="{FF2B5EF4-FFF2-40B4-BE49-F238E27FC236}">
                    <a16:creationId xmlns:a16="http://schemas.microsoft.com/office/drawing/2014/main" id="{8B4ECB5A-D9DF-EA47-B2DF-9091CCB8C3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2380445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ector recto 16">
                <a:extLst>
                  <a:ext uri="{FF2B5EF4-FFF2-40B4-BE49-F238E27FC236}">
                    <a16:creationId xmlns:a16="http://schemas.microsoft.com/office/drawing/2014/main" id="{2B0AB4F1-A1DC-9043-AA36-B8B3E93867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27260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ector recto 17">
                <a:extLst>
                  <a:ext uri="{FF2B5EF4-FFF2-40B4-BE49-F238E27FC236}">
                    <a16:creationId xmlns:a16="http://schemas.microsoft.com/office/drawing/2014/main" id="{83DA5B9A-41AC-A041-9677-837B48AA6C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308341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onector recto 18">
                <a:extLst>
                  <a:ext uri="{FF2B5EF4-FFF2-40B4-BE49-F238E27FC236}">
                    <a16:creationId xmlns:a16="http://schemas.microsoft.com/office/drawing/2014/main" id="{1216FD65-9E09-F44D-B405-FB8874659F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342900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recto 19">
                <a:extLst>
                  <a:ext uri="{FF2B5EF4-FFF2-40B4-BE49-F238E27FC236}">
                    <a16:creationId xmlns:a16="http://schemas.microsoft.com/office/drawing/2014/main" id="{DBA6977A-3AAE-9840-B653-A2C9848285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368657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recto 20">
                <a:extLst>
                  <a:ext uri="{FF2B5EF4-FFF2-40B4-BE49-F238E27FC236}">
                    <a16:creationId xmlns:a16="http://schemas.microsoft.com/office/drawing/2014/main" id="{3C2B63EE-1FB0-AF4F-A03D-601F141039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403216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recto 21">
                <a:extLst>
                  <a:ext uri="{FF2B5EF4-FFF2-40B4-BE49-F238E27FC236}">
                    <a16:creationId xmlns:a16="http://schemas.microsoft.com/office/drawing/2014/main" id="{14EF09F5-2B18-6E4F-9174-F432B165D7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43262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Rectángulo 23">
                <a:extLst>
                  <a:ext uri="{FF2B5EF4-FFF2-40B4-BE49-F238E27FC236}">
                    <a16:creationId xmlns:a16="http://schemas.microsoft.com/office/drawing/2014/main" id="{A4BCE268-FEC0-E844-A5F7-5EC8DE431F7F}"/>
                  </a:ext>
                </a:extLst>
              </p:cNvPr>
              <p:cNvSpPr/>
              <p:nvPr/>
            </p:nvSpPr>
            <p:spPr>
              <a:xfrm>
                <a:off x="2781837" y="1365161"/>
                <a:ext cx="3052293" cy="32583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CuadroTexto 24">
                    <a:extLst>
                      <a:ext uri="{FF2B5EF4-FFF2-40B4-BE49-F238E27FC236}">
                        <a16:creationId xmlns:a16="http://schemas.microsoft.com/office/drawing/2014/main" id="{9BB2B0D1-305E-DC4C-8DAA-F99CBE46A697}"/>
                      </a:ext>
                    </a:extLst>
                  </p:cNvPr>
                  <p:cNvSpPr txBox="1"/>
                  <p:nvPr/>
                </p:nvSpPr>
                <p:spPr>
                  <a:xfrm>
                    <a:off x="3053088" y="2867973"/>
                    <a:ext cx="2509790" cy="430887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</m:s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GB" sz="2800" dirty="0"/>
                  </a:p>
                </p:txBody>
              </p:sp>
            </mc:Choice>
            <mc:Fallback xmlns="">
              <p:sp>
                <p:nvSpPr>
                  <p:cNvPr id="25" name="CuadroTexto 24">
                    <a:extLst>
                      <a:ext uri="{FF2B5EF4-FFF2-40B4-BE49-F238E27FC236}">
                        <a16:creationId xmlns:a16="http://schemas.microsoft.com/office/drawing/2014/main" id="{9BB2B0D1-305E-DC4C-8DAA-F99CBE46A69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053088" y="2867973"/>
                    <a:ext cx="2509790" cy="430887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2513" r="-4523" b="-28571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2" name="Llamada de flecha hacia arriba 1">
              <a:extLst>
                <a:ext uri="{FF2B5EF4-FFF2-40B4-BE49-F238E27FC236}">
                  <a16:creationId xmlns:a16="http://schemas.microsoft.com/office/drawing/2014/main" id="{375F163E-0065-854B-912B-E2EC332B53C9}"/>
                </a:ext>
              </a:extLst>
            </p:cNvPr>
            <p:cNvSpPr/>
            <p:nvPr/>
          </p:nvSpPr>
          <p:spPr>
            <a:xfrm rot="10800000">
              <a:off x="3644721" y="475168"/>
              <a:ext cx="1506828" cy="1176686"/>
            </a:xfrm>
            <a:prstGeom prst="upArrowCallo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CuadroTexto 26">
                  <a:extLst>
                    <a:ext uri="{FF2B5EF4-FFF2-40B4-BE49-F238E27FC236}">
                      <a16:creationId xmlns:a16="http://schemas.microsoft.com/office/drawing/2014/main" id="{1851D6F9-E416-124C-AB70-E7FE99FB408C}"/>
                    </a:ext>
                  </a:extLst>
                </p:cNvPr>
                <p:cNvSpPr txBox="1"/>
                <p:nvPr/>
              </p:nvSpPr>
              <p:spPr>
                <a:xfrm>
                  <a:off x="4004982" y="617530"/>
                  <a:ext cx="786306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GB" sz="2800" dirty="0"/>
                </a:p>
              </p:txBody>
            </p:sp>
          </mc:Choice>
          <mc:Fallback xmlns="">
            <p:sp>
              <p:nvSpPr>
                <p:cNvPr id="27" name="CuadroTexto 26">
                  <a:extLst>
                    <a:ext uri="{FF2B5EF4-FFF2-40B4-BE49-F238E27FC236}">
                      <a16:creationId xmlns:a16="http://schemas.microsoft.com/office/drawing/2014/main" id="{1851D6F9-E416-124C-AB70-E7FE99FB40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04982" y="617530"/>
                  <a:ext cx="786306" cy="430887"/>
                </a:xfrm>
                <a:prstGeom prst="rect">
                  <a:avLst/>
                </a:prstGeom>
                <a:blipFill>
                  <a:blip r:embed="rId3"/>
                  <a:stretch>
                    <a:fillRect l="-9524" r="-15873" b="-31429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3" name="Rectángulo 32">
            <a:extLst>
              <a:ext uri="{FF2B5EF4-FFF2-40B4-BE49-F238E27FC236}">
                <a16:creationId xmlns:a16="http://schemas.microsoft.com/office/drawing/2014/main" id="{CB48F274-8C97-2A4D-986F-87258F4A11E6}"/>
              </a:ext>
            </a:extLst>
          </p:cNvPr>
          <p:cNvSpPr/>
          <p:nvPr/>
        </p:nvSpPr>
        <p:spPr>
          <a:xfrm>
            <a:off x="1852411" y="528034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Quantum Born Machine</a:t>
            </a:r>
          </a:p>
        </p:txBody>
      </p:sp>
    </p:spTree>
    <p:extLst>
      <p:ext uri="{BB962C8B-B14F-4D97-AF65-F5344CB8AC3E}">
        <p14:creationId xmlns:p14="http://schemas.microsoft.com/office/powerpoint/2010/main" val="932491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o 30">
            <a:extLst>
              <a:ext uri="{FF2B5EF4-FFF2-40B4-BE49-F238E27FC236}">
                <a16:creationId xmlns:a16="http://schemas.microsoft.com/office/drawing/2014/main" id="{A0852CE0-1DF7-4645-8332-24C05FF792B5}"/>
              </a:ext>
            </a:extLst>
          </p:cNvPr>
          <p:cNvGrpSpPr/>
          <p:nvPr/>
        </p:nvGrpSpPr>
        <p:grpSpPr>
          <a:xfrm>
            <a:off x="751265" y="1867834"/>
            <a:ext cx="10689467" cy="4583009"/>
            <a:chOff x="1120461" y="475168"/>
            <a:chExt cx="10689467" cy="4583009"/>
          </a:xfrm>
        </p:grpSpPr>
        <p:sp>
          <p:nvSpPr>
            <p:cNvPr id="3" name="Flecha a la derecha con bandas 2">
              <a:extLst>
                <a:ext uri="{FF2B5EF4-FFF2-40B4-BE49-F238E27FC236}">
                  <a16:creationId xmlns:a16="http://schemas.microsoft.com/office/drawing/2014/main" id="{FA5B61E7-7223-B546-B96F-A43EA04759AA}"/>
                </a:ext>
              </a:extLst>
            </p:cNvPr>
            <p:cNvSpPr/>
            <p:nvPr/>
          </p:nvSpPr>
          <p:spPr>
            <a:xfrm>
              <a:off x="7827066" y="2455841"/>
              <a:ext cx="3982862" cy="2124475"/>
            </a:xfrm>
            <a:prstGeom prst="stripedRightArrow">
              <a:avLst>
                <a:gd name="adj1" fmla="val 62124"/>
                <a:gd name="adj2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6" name="Grupo 25">
              <a:extLst>
                <a:ext uri="{FF2B5EF4-FFF2-40B4-BE49-F238E27FC236}">
                  <a16:creationId xmlns:a16="http://schemas.microsoft.com/office/drawing/2014/main" id="{3B498908-D6E4-2C47-A706-9B38465D2792}"/>
                </a:ext>
              </a:extLst>
            </p:cNvPr>
            <p:cNvGrpSpPr/>
            <p:nvPr/>
          </p:nvGrpSpPr>
          <p:grpSpPr>
            <a:xfrm>
              <a:off x="1120461" y="1799823"/>
              <a:ext cx="6405094" cy="3258354"/>
              <a:chOff x="1030309" y="1365161"/>
              <a:chExt cx="6405094" cy="3258354"/>
            </a:xfrm>
          </p:grpSpPr>
          <p:cxnSp>
            <p:nvCxnSpPr>
              <p:cNvPr id="4" name="Conector recto 3">
                <a:extLst>
                  <a:ext uri="{FF2B5EF4-FFF2-40B4-BE49-F238E27FC236}">
                    <a16:creationId xmlns:a16="http://schemas.microsoft.com/office/drawing/2014/main" id="{25826343-6E06-1544-AA16-AB816CF27A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1815921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Conector recto 5">
                <a:extLst>
                  <a:ext uri="{FF2B5EF4-FFF2-40B4-BE49-F238E27FC236}">
                    <a16:creationId xmlns:a16="http://schemas.microsoft.com/office/drawing/2014/main" id="{87D56FEE-EE80-AA4B-A213-A6E4BA14C1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09" y="2058473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Conector recto 6">
                <a:extLst>
                  <a:ext uri="{FF2B5EF4-FFF2-40B4-BE49-F238E27FC236}">
                    <a16:creationId xmlns:a16="http://schemas.microsoft.com/office/drawing/2014/main" id="{0F3C161A-61D7-164B-AF03-E2F73508C5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2380445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Conector recto 7">
                <a:extLst>
                  <a:ext uri="{FF2B5EF4-FFF2-40B4-BE49-F238E27FC236}">
                    <a16:creationId xmlns:a16="http://schemas.microsoft.com/office/drawing/2014/main" id="{2A8BA4B3-D059-E044-8602-DDF79FAA98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27260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recto 8">
                <a:extLst>
                  <a:ext uri="{FF2B5EF4-FFF2-40B4-BE49-F238E27FC236}">
                    <a16:creationId xmlns:a16="http://schemas.microsoft.com/office/drawing/2014/main" id="{3EA1BDC5-EC9F-4542-BA7C-0DB73B5F51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308341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Conector recto 9">
                <a:extLst>
                  <a:ext uri="{FF2B5EF4-FFF2-40B4-BE49-F238E27FC236}">
                    <a16:creationId xmlns:a16="http://schemas.microsoft.com/office/drawing/2014/main" id="{73D8FF5D-5A58-9F43-B3B5-AD12F78809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342900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ector recto 10">
                <a:extLst>
                  <a:ext uri="{FF2B5EF4-FFF2-40B4-BE49-F238E27FC236}">
                    <a16:creationId xmlns:a16="http://schemas.microsoft.com/office/drawing/2014/main" id="{456EC3ED-49D6-234D-B350-A75CC2DB44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368657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ector recto 11">
                <a:extLst>
                  <a:ext uri="{FF2B5EF4-FFF2-40B4-BE49-F238E27FC236}">
                    <a16:creationId xmlns:a16="http://schemas.microsoft.com/office/drawing/2014/main" id="{F4CF99CE-6C96-CE43-8DBA-4BE9CC78F7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403216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ector recto 12">
                <a:extLst>
                  <a:ext uri="{FF2B5EF4-FFF2-40B4-BE49-F238E27FC236}">
                    <a16:creationId xmlns:a16="http://schemas.microsoft.com/office/drawing/2014/main" id="{9E2155C4-E2CA-5042-8F68-DD7262F1A1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43262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Conector recto 13">
                <a:extLst>
                  <a:ext uri="{FF2B5EF4-FFF2-40B4-BE49-F238E27FC236}">
                    <a16:creationId xmlns:a16="http://schemas.microsoft.com/office/drawing/2014/main" id="{27EF7327-05E1-854E-8201-1FE8FBB35B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1815921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recto 14">
                <a:extLst>
                  <a:ext uri="{FF2B5EF4-FFF2-40B4-BE49-F238E27FC236}">
                    <a16:creationId xmlns:a16="http://schemas.microsoft.com/office/drawing/2014/main" id="{BE0001CF-377A-3C40-A7B1-A04607986D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5" y="2058473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Conector recto 15">
                <a:extLst>
                  <a:ext uri="{FF2B5EF4-FFF2-40B4-BE49-F238E27FC236}">
                    <a16:creationId xmlns:a16="http://schemas.microsoft.com/office/drawing/2014/main" id="{8B4ECB5A-D9DF-EA47-B2DF-9091CCB8C3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2380445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ector recto 16">
                <a:extLst>
                  <a:ext uri="{FF2B5EF4-FFF2-40B4-BE49-F238E27FC236}">
                    <a16:creationId xmlns:a16="http://schemas.microsoft.com/office/drawing/2014/main" id="{2B0AB4F1-A1DC-9043-AA36-B8B3E93867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27260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ector recto 17">
                <a:extLst>
                  <a:ext uri="{FF2B5EF4-FFF2-40B4-BE49-F238E27FC236}">
                    <a16:creationId xmlns:a16="http://schemas.microsoft.com/office/drawing/2014/main" id="{83DA5B9A-41AC-A041-9677-837B48AA6C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308341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onector recto 18">
                <a:extLst>
                  <a:ext uri="{FF2B5EF4-FFF2-40B4-BE49-F238E27FC236}">
                    <a16:creationId xmlns:a16="http://schemas.microsoft.com/office/drawing/2014/main" id="{1216FD65-9E09-F44D-B405-FB8874659F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342900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recto 19">
                <a:extLst>
                  <a:ext uri="{FF2B5EF4-FFF2-40B4-BE49-F238E27FC236}">
                    <a16:creationId xmlns:a16="http://schemas.microsoft.com/office/drawing/2014/main" id="{DBA6977A-3AAE-9840-B653-A2C9848285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368657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recto 20">
                <a:extLst>
                  <a:ext uri="{FF2B5EF4-FFF2-40B4-BE49-F238E27FC236}">
                    <a16:creationId xmlns:a16="http://schemas.microsoft.com/office/drawing/2014/main" id="{3C2B63EE-1FB0-AF4F-A03D-601F141039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403216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recto 21">
                <a:extLst>
                  <a:ext uri="{FF2B5EF4-FFF2-40B4-BE49-F238E27FC236}">
                    <a16:creationId xmlns:a16="http://schemas.microsoft.com/office/drawing/2014/main" id="{14EF09F5-2B18-6E4F-9174-F432B165D7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43262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Rectángulo 23">
                <a:extLst>
                  <a:ext uri="{FF2B5EF4-FFF2-40B4-BE49-F238E27FC236}">
                    <a16:creationId xmlns:a16="http://schemas.microsoft.com/office/drawing/2014/main" id="{A4BCE268-FEC0-E844-A5F7-5EC8DE431F7F}"/>
                  </a:ext>
                </a:extLst>
              </p:cNvPr>
              <p:cNvSpPr/>
              <p:nvPr/>
            </p:nvSpPr>
            <p:spPr>
              <a:xfrm>
                <a:off x="2781837" y="1365161"/>
                <a:ext cx="3052293" cy="32583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CuadroTexto 24">
                    <a:extLst>
                      <a:ext uri="{FF2B5EF4-FFF2-40B4-BE49-F238E27FC236}">
                        <a16:creationId xmlns:a16="http://schemas.microsoft.com/office/drawing/2014/main" id="{9BB2B0D1-305E-DC4C-8DAA-F99CBE46A697}"/>
                      </a:ext>
                    </a:extLst>
                  </p:cNvPr>
                  <p:cNvSpPr txBox="1"/>
                  <p:nvPr/>
                </p:nvSpPr>
                <p:spPr>
                  <a:xfrm>
                    <a:off x="3053088" y="2867973"/>
                    <a:ext cx="2509790" cy="430887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</m:s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GB" sz="2800" dirty="0"/>
                  </a:p>
                </p:txBody>
              </p:sp>
            </mc:Choice>
            <mc:Fallback xmlns="">
              <p:sp>
                <p:nvSpPr>
                  <p:cNvPr id="25" name="CuadroTexto 24">
                    <a:extLst>
                      <a:ext uri="{FF2B5EF4-FFF2-40B4-BE49-F238E27FC236}">
                        <a16:creationId xmlns:a16="http://schemas.microsoft.com/office/drawing/2014/main" id="{9BB2B0D1-305E-DC4C-8DAA-F99CBE46A69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053088" y="2867973"/>
                    <a:ext cx="2509790" cy="430887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2513" r="-4523" b="-28571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2" name="Llamada de flecha hacia arriba 1">
              <a:extLst>
                <a:ext uri="{FF2B5EF4-FFF2-40B4-BE49-F238E27FC236}">
                  <a16:creationId xmlns:a16="http://schemas.microsoft.com/office/drawing/2014/main" id="{375F163E-0065-854B-912B-E2EC332B53C9}"/>
                </a:ext>
              </a:extLst>
            </p:cNvPr>
            <p:cNvSpPr/>
            <p:nvPr/>
          </p:nvSpPr>
          <p:spPr>
            <a:xfrm rot="10800000">
              <a:off x="3644721" y="475168"/>
              <a:ext cx="1506828" cy="1176686"/>
            </a:xfrm>
            <a:prstGeom prst="upArrowCallo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CuadroTexto 26">
                  <a:extLst>
                    <a:ext uri="{FF2B5EF4-FFF2-40B4-BE49-F238E27FC236}">
                      <a16:creationId xmlns:a16="http://schemas.microsoft.com/office/drawing/2014/main" id="{1851D6F9-E416-124C-AB70-E7FE99FB408C}"/>
                    </a:ext>
                  </a:extLst>
                </p:cNvPr>
                <p:cNvSpPr txBox="1"/>
                <p:nvPr/>
              </p:nvSpPr>
              <p:spPr>
                <a:xfrm>
                  <a:off x="4004982" y="617530"/>
                  <a:ext cx="786306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GB" sz="2800" dirty="0"/>
                </a:p>
              </p:txBody>
            </p:sp>
          </mc:Choice>
          <mc:Fallback xmlns="">
            <p:sp>
              <p:nvSpPr>
                <p:cNvPr id="27" name="CuadroTexto 26">
                  <a:extLst>
                    <a:ext uri="{FF2B5EF4-FFF2-40B4-BE49-F238E27FC236}">
                      <a16:creationId xmlns:a16="http://schemas.microsoft.com/office/drawing/2014/main" id="{1851D6F9-E416-124C-AB70-E7FE99FB40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04982" y="617530"/>
                  <a:ext cx="786306" cy="430887"/>
                </a:xfrm>
                <a:prstGeom prst="rect">
                  <a:avLst/>
                </a:prstGeom>
                <a:blipFill>
                  <a:blip r:embed="rId3"/>
                  <a:stretch>
                    <a:fillRect l="-9524" r="-15873" b="-31429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CuadroTexto 27">
                  <a:extLst>
                    <a:ext uri="{FF2B5EF4-FFF2-40B4-BE49-F238E27FC236}">
                      <a16:creationId xmlns:a16="http://schemas.microsoft.com/office/drawing/2014/main" id="{658DFDD2-9645-C24E-8A9B-1CE1AA670DEE}"/>
                    </a:ext>
                  </a:extLst>
                </p:cNvPr>
                <p:cNvSpPr txBox="1"/>
                <p:nvPr/>
              </p:nvSpPr>
              <p:spPr>
                <a:xfrm>
                  <a:off x="8483888" y="2995308"/>
                  <a:ext cx="2923429" cy="10455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⟩"/>
                            <m:ctrlP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s-ES" sz="2800" b="0" i="0" smtClean="0">
                                    <a:latin typeface="Cambria Math" panose="02040503050406030204" pitchFamily="18" charset="0"/>
                                  </a:rPr>
                                  <m:t>Ψ</m:t>
                                </m:r>
                              </m:e>
                              <m:sub>
                                <m: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  <m:t>𝑜𝑢𝑡</m:t>
                                </m:r>
                              </m:sub>
                            </m:sSub>
                          </m:e>
                        </m:d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</m:nary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⟩</m:t>
                        </m:r>
                      </m:oMath>
                    </m:oMathPara>
                  </a14:m>
                  <a:endParaRPr lang="en-GB" sz="2800" dirty="0"/>
                </a:p>
              </p:txBody>
            </p:sp>
          </mc:Choice>
          <mc:Fallback xmlns="">
            <p:sp>
              <p:nvSpPr>
                <p:cNvPr id="28" name="CuadroTexto 27">
                  <a:extLst>
                    <a:ext uri="{FF2B5EF4-FFF2-40B4-BE49-F238E27FC236}">
                      <a16:creationId xmlns:a16="http://schemas.microsoft.com/office/drawing/2014/main" id="{658DFDD2-9645-C24E-8A9B-1CE1AA670D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83888" y="2995308"/>
                  <a:ext cx="2923429" cy="1045543"/>
                </a:xfrm>
                <a:prstGeom prst="rect">
                  <a:avLst/>
                </a:prstGeom>
                <a:blipFill>
                  <a:blip r:embed="rId4"/>
                  <a:stretch>
                    <a:fillRect t="-145783" r="-3463" b="-201205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3" name="Rectángulo 32">
            <a:extLst>
              <a:ext uri="{FF2B5EF4-FFF2-40B4-BE49-F238E27FC236}">
                <a16:creationId xmlns:a16="http://schemas.microsoft.com/office/drawing/2014/main" id="{CB48F274-8C97-2A4D-986F-87258F4A11E6}"/>
              </a:ext>
            </a:extLst>
          </p:cNvPr>
          <p:cNvSpPr/>
          <p:nvPr/>
        </p:nvSpPr>
        <p:spPr>
          <a:xfrm>
            <a:off x="1852411" y="528034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Quantum Born Machine</a:t>
            </a:r>
          </a:p>
        </p:txBody>
      </p:sp>
    </p:spTree>
    <p:extLst>
      <p:ext uri="{BB962C8B-B14F-4D97-AF65-F5344CB8AC3E}">
        <p14:creationId xmlns:p14="http://schemas.microsoft.com/office/powerpoint/2010/main" val="4164277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o 30">
            <a:extLst>
              <a:ext uri="{FF2B5EF4-FFF2-40B4-BE49-F238E27FC236}">
                <a16:creationId xmlns:a16="http://schemas.microsoft.com/office/drawing/2014/main" id="{A0852CE0-1DF7-4645-8332-24C05FF792B5}"/>
              </a:ext>
            </a:extLst>
          </p:cNvPr>
          <p:cNvGrpSpPr/>
          <p:nvPr/>
        </p:nvGrpSpPr>
        <p:grpSpPr>
          <a:xfrm>
            <a:off x="751265" y="1734511"/>
            <a:ext cx="10689467" cy="4716332"/>
            <a:chOff x="1120461" y="341845"/>
            <a:chExt cx="10689467" cy="4716332"/>
          </a:xfrm>
        </p:grpSpPr>
        <p:sp>
          <p:nvSpPr>
            <p:cNvPr id="3" name="Flecha a la derecha con bandas 2">
              <a:extLst>
                <a:ext uri="{FF2B5EF4-FFF2-40B4-BE49-F238E27FC236}">
                  <a16:creationId xmlns:a16="http://schemas.microsoft.com/office/drawing/2014/main" id="{FA5B61E7-7223-B546-B96F-A43EA04759AA}"/>
                </a:ext>
              </a:extLst>
            </p:cNvPr>
            <p:cNvSpPr/>
            <p:nvPr/>
          </p:nvSpPr>
          <p:spPr>
            <a:xfrm>
              <a:off x="7827066" y="2455841"/>
              <a:ext cx="3982862" cy="2124475"/>
            </a:xfrm>
            <a:prstGeom prst="stripedRightArrow">
              <a:avLst>
                <a:gd name="adj1" fmla="val 62124"/>
                <a:gd name="adj2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6" name="Grupo 25">
              <a:extLst>
                <a:ext uri="{FF2B5EF4-FFF2-40B4-BE49-F238E27FC236}">
                  <a16:creationId xmlns:a16="http://schemas.microsoft.com/office/drawing/2014/main" id="{3B498908-D6E4-2C47-A706-9B38465D2792}"/>
                </a:ext>
              </a:extLst>
            </p:cNvPr>
            <p:cNvGrpSpPr/>
            <p:nvPr/>
          </p:nvGrpSpPr>
          <p:grpSpPr>
            <a:xfrm>
              <a:off x="1120461" y="1799823"/>
              <a:ext cx="6405094" cy="3258354"/>
              <a:chOff x="1030309" y="1365161"/>
              <a:chExt cx="6405094" cy="3258354"/>
            </a:xfrm>
          </p:grpSpPr>
          <p:cxnSp>
            <p:nvCxnSpPr>
              <p:cNvPr id="4" name="Conector recto 3">
                <a:extLst>
                  <a:ext uri="{FF2B5EF4-FFF2-40B4-BE49-F238E27FC236}">
                    <a16:creationId xmlns:a16="http://schemas.microsoft.com/office/drawing/2014/main" id="{25826343-6E06-1544-AA16-AB816CF27A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1815921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Conector recto 5">
                <a:extLst>
                  <a:ext uri="{FF2B5EF4-FFF2-40B4-BE49-F238E27FC236}">
                    <a16:creationId xmlns:a16="http://schemas.microsoft.com/office/drawing/2014/main" id="{87D56FEE-EE80-AA4B-A213-A6E4BA14C1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09" y="2058473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Conector recto 6">
                <a:extLst>
                  <a:ext uri="{FF2B5EF4-FFF2-40B4-BE49-F238E27FC236}">
                    <a16:creationId xmlns:a16="http://schemas.microsoft.com/office/drawing/2014/main" id="{0F3C161A-61D7-164B-AF03-E2F73508C5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2380445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Conector recto 7">
                <a:extLst>
                  <a:ext uri="{FF2B5EF4-FFF2-40B4-BE49-F238E27FC236}">
                    <a16:creationId xmlns:a16="http://schemas.microsoft.com/office/drawing/2014/main" id="{2A8BA4B3-D059-E044-8602-DDF79FAA98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27260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recto 8">
                <a:extLst>
                  <a:ext uri="{FF2B5EF4-FFF2-40B4-BE49-F238E27FC236}">
                    <a16:creationId xmlns:a16="http://schemas.microsoft.com/office/drawing/2014/main" id="{3EA1BDC5-EC9F-4542-BA7C-0DB73B5F51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308341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Conector recto 9">
                <a:extLst>
                  <a:ext uri="{FF2B5EF4-FFF2-40B4-BE49-F238E27FC236}">
                    <a16:creationId xmlns:a16="http://schemas.microsoft.com/office/drawing/2014/main" id="{73D8FF5D-5A58-9F43-B3B5-AD12F78809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342900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ector recto 10">
                <a:extLst>
                  <a:ext uri="{FF2B5EF4-FFF2-40B4-BE49-F238E27FC236}">
                    <a16:creationId xmlns:a16="http://schemas.microsoft.com/office/drawing/2014/main" id="{456EC3ED-49D6-234D-B350-A75CC2DB44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368657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ector recto 11">
                <a:extLst>
                  <a:ext uri="{FF2B5EF4-FFF2-40B4-BE49-F238E27FC236}">
                    <a16:creationId xmlns:a16="http://schemas.microsoft.com/office/drawing/2014/main" id="{F4CF99CE-6C96-CE43-8DBA-4BE9CC78F7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403216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ector recto 12">
                <a:extLst>
                  <a:ext uri="{FF2B5EF4-FFF2-40B4-BE49-F238E27FC236}">
                    <a16:creationId xmlns:a16="http://schemas.microsoft.com/office/drawing/2014/main" id="{9E2155C4-E2CA-5042-8F68-DD7262F1A1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310" y="43262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Conector recto 13">
                <a:extLst>
                  <a:ext uri="{FF2B5EF4-FFF2-40B4-BE49-F238E27FC236}">
                    <a16:creationId xmlns:a16="http://schemas.microsoft.com/office/drawing/2014/main" id="{27EF7327-05E1-854E-8201-1FE8FBB35B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1815921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recto 14">
                <a:extLst>
                  <a:ext uri="{FF2B5EF4-FFF2-40B4-BE49-F238E27FC236}">
                    <a16:creationId xmlns:a16="http://schemas.microsoft.com/office/drawing/2014/main" id="{BE0001CF-377A-3C40-A7B1-A04607986D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5" y="2058473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Conector recto 15">
                <a:extLst>
                  <a:ext uri="{FF2B5EF4-FFF2-40B4-BE49-F238E27FC236}">
                    <a16:creationId xmlns:a16="http://schemas.microsoft.com/office/drawing/2014/main" id="{8B4ECB5A-D9DF-EA47-B2DF-9091CCB8C3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2380445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ector recto 16">
                <a:extLst>
                  <a:ext uri="{FF2B5EF4-FFF2-40B4-BE49-F238E27FC236}">
                    <a16:creationId xmlns:a16="http://schemas.microsoft.com/office/drawing/2014/main" id="{2B0AB4F1-A1DC-9043-AA36-B8B3E93867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27260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ector recto 17">
                <a:extLst>
                  <a:ext uri="{FF2B5EF4-FFF2-40B4-BE49-F238E27FC236}">
                    <a16:creationId xmlns:a16="http://schemas.microsoft.com/office/drawing/2014/main" id="{83DA5B9A-41AC-A041-9677-837B48AA6C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308341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onector recto 18">
                <a:extLst>
                  <a:ext uri="{FF2B5EF4-FFF2-40B4-BE49-F238E27FC236}">
                    <a16:creationId xmlns:a16="http://schemas.microsoft.com/office/drawing/2014/main" id="{1216FD65-9E09-F44D-B405-FB8874659F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342900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recto 19">
                <a:extLst>
                  <a:ext uri="{FF2B5EF4-FFF2-40B4-BE49-F238E27FC236}">
                    <a16:creationId xmlns:a16="http://schemas.microsoft.com/office/drawing/2014/main" id="{DBA6977A-3AAE-9840-B653-A2C9848285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3686577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recto 20">
                <a:extLst>
                  <a:ext uri="{FF2B5EF4-FFF2-40B4-BE49-F238E27FC236}">
                    <a16:creationId xmlns:a16="http://schemas.microsoft.com/office/drawing/2014/main" id="{3C2B63EE-1FB0-AF4F-A03D-601F141039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4032160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recto 21">
                <a:extLst>
                  <a:ext uri="{FF2B5EF4-FFF2-40B4-BE49-F238E27FC236}">
                    <a16:creationId xmlns:a16="http://schemas.microsoft.com/office/drawing/2014/main" id="{14EF09F5-2B18-6E4F-9174-F432B165D7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3876" y="4326228"/>
                <a:ext cx="1751527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Rectángulo 23">
                <a:extLst>
                  <a:ext uri="{FF2B5EF4-FFF2-40B4-BE49-F238E27FC236}">
                    <a16:creationId xmlns:a16="http://schemas.microsoft.com/office/drawing/2014/main" id="{A4BCE268-FEC0-E844-A5F7-5EC8DE431F7F}"/>
                  </a:ext>
                </a:extLst>
              </p:cNvPr>
              <p:cNvSpPr/>
              <p:nvPr/>
            </p:nvSpPr>
            <p:spPr>
              <a:xfrm>
                <a:off x="2781837" y="1365161"/>
                <a:ext cx="3052293" cy="32583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CuadroTexto 24">
                    <a:extLst>
                      <a:ext uri="{FF2B5EF4-FFF2-40B4-BE49-F238E27FC236}">
                        <a16:creationId xmlns:a16="http://schemas.microsoft.com/office/drawing/2014/main" id="{9BB2B0D1-305E-DC4C-8DAA-F99CBE46A697}"/>
                      </a:ext>
                    </a:extLst>
                  </p:cNvPr>
                  <p:cNvSpPr txBox="1"/>
                  <p:nvPr/>
                </p:nvSpPr>
                <p:spPr>
                  <a:xfrm>
                    <a:off x="3053088" y="2867973"/>
                    <a:ext cx="2509790" cy="430887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s-ES" sz="28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</m:s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en-GB" sz="2800" dirty="0"/>
                  </a:p>
                </p:txBody>
              </p:sp>
            </mc:Choice>
            <mc:Fallback xmlns="">
              <p:sp>
                <p:nvSpPr>
                  <p:cNvPr id="25" name="CuadroTexto 24">
                    <a:extLst>
                      <a:ext uri="{FF2B5EF4-FFF2-40B4-BE49-F238E27FC236}">
                        <a16:creationId xmlns:a16="http://schemas.microsoft.com/office/drawing/2014/main" id="{9BB2B0D1-305E-DC4C-8DAA-F99CBE46A69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053088" y="2867973"/>
                    <a:ext cx="2509790" cy="430887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2513" r="-4523" b="-28571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2" name="Llamada de flecha hacia arriba 1">
              <a:extLst>
                <a:ext uri="{FF2B5EF4-FFF2-40B4-BE49-F238E27FC236}">
                  <a16:creationId xmlns:a16="http://schemas.microsoft.com/office/drawing/2014/main" id="{375F163E-0065-854B-912B-E2EC332B53C9}"/>
                </a:ext>
              </a:extLst>
            </p:cNvPr>
            <p:cNvSpPr/>
            <p:nvPr/>
          </p:nvSpPr>
          <p:spPr>
            <a:xfrm rot="10800000">
              <a:off x="3644721" y="475168"/>
              <a:ext cx="1506828" cy="1176686"/>
            </a:xfrm>
            <a:prstGeom prst="upArrowCallo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CuadroTexto 26">
                  <a:extLst>
                    <a:ext uri="{FF2B5EF4-FFF2-40B4-BE49-F238E27FC236}">
                      <a16:creationId xmlns:a16="http://schemas.microsoft.com/office/drawing/2014/main" id="{1851D6F9-E416-124C-AB70-E7FE99FB408C}"/>
                    </a:ext>
                  </a:extLst>
                </p:cNvPr>
                <p:cNvSpPr txBox="1"/>
                <p:nvPr/>
              </p:nvSpPr>
              <p:spPr>
                <a:xfrm>
                  <a:off x="4004982" y="617530"/>
                  <a:ext cx="786306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GB" sz="2800" dirty="0"/>
                </a:p>
              </p:txBody>
            </p:sp>
          </mc:Choice>
          <mc:Fallback xmlns="">
            <p:sp>
              <p:nvSpPr>
                <p:cNvPr id="27" name="CuadroTexto 26">
                  <a:extLst>
                    <a:ext uri="{FF2B5EF4-FFF2-40B4-BE49-F238E27FC236}">
                      <a16:creationId xmlns:a16="http://schemas.microsoft.com/office/drawing/2014/main" id="{1851D6F9-E416-124C-AB70-E7FE99FB40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004982" y="617530"/>
                  <a:ext cx="786306" cy="430887"/>
                </a:xfrm>
                <a:prstGeom prst="rect">
                  <a:avLst/>
                </a:prstGeom>
                <a:blipFill>
                  <a:blip r:embed="rId3"/>
                  <a:stretch>
                    <a:fillRect l="-9524" r="-15873" b="-31429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CuadroTexto 27">
                  <a:extLst>
                    <a:ext uri="{FF2B5EF4-FFF2-40B4-BE49-F238E27FC236}">
                      <a16:creationId xmlns:a16="http://schemas.microsoft.com/office/drawing/2014/main" id="{658DFDD2-9645-C24E-8A9B-1CE1AA670DEE}"/>
                    </a:ext>
                  </a:extLst>
                </p:cNvPr>
                <p:cNvSpPr txBox="1"/>
                <p:nvPr/>
              </p:nvSpPr>
              <p:spPr>
                <a:xfrm>
                  <a:off x="8483888" y="2995308"/>
                  <a:ext cx="2923429" cy="10455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⟩"/>
                            <m:ctrlP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s-ES" sz="2800" b="0" i="0" smtClean="0">
                                    <a:latin typeface="Cambria Math" panose="02040503050406030204" pitchFamily="18" charset="0"/>
                                  </a:rPr>
                                  <m:t>Ψ</m:t>
                                </m:r>
                              </m:e>
                              <m:sub>
                                <m: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  <m:t>𝑜𝑢𝑡</m:t>
                                </m:r>
                              </m:sub>
                            </m:sSub>
                          </m:e>
                        </m:d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</m:nary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⟩</m:t>
                        </m:r>
                      </m:oMath>
                    </m:oMathPara>
                  </a14:m>
                  <a:endParaRPr lang="en-GB" sz="2800" dirty="0"/>
                </a:p>
              </p:txBody>
            </p:sp>
          </mc:Choice>
          <mc:Fallback xmlns="">
            <p:sp>
              <p:nvSpPr>
                <p:cNvPr id="28" name="CuadroTexto 27">
                  <a:extLst>
                    <a:ext uri="{FF2B5EF4-FFF2-40B4-BE49-F238E27FC236}">
                      <a16:creationId xmlns:a16="http://schemas.microsoft.com/office/drawing/2014/main" id="{658DFDD2-9645-C24E-8A9B-1CE1AA670DE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83888" y="2995308"/>
                  <a:ext cx="2923429" cy="1045543"/>
                </a:xfrm>
                <a:prstGeom prst="rect">
                  <a:avLst/>
                </a:prstGeom>
                <a:blipFill>
                  <a:blip r:embed="rId4"/>
                  <a:stretch>
                    <a:fillRect t="-145783" r="-3463" b="-201205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B15164E5-B775-B942-9C88-44209288248D}"/>
                </a:ext>
              </a:extLst>
            </p:cNvPr>
            <p:cNvSpPr/>
            <p:nvPr/>
          </p:nvSpPr>
          <p:spPr>
            <a:xfrm>
              <a:off x="7827066" y="341845"/>
              <a:ext cx="2833352" cy="16498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Cheurón 22">
              <a:extLst>
                <a:ext uri="{FF2B5EF4-FFF2-40B4-BE49-F238E27FC236}">
                  <a16:creationId xmlns:a16="http://schemas.microsoft.com/office/drawing/2014/main" id="{4891EBBB-B906-6D47-98A9-AC3E17E2B8BF}"/>
                </a:ext>
              </a:extLst>
            </p:cNvPr>
            <p:cNvSpPr/>
            <p:nvPr/>
          </p:nvSpPr>
          <p:spPr>
            <a:xfrm>
              <a:off x="6694072" y="908288"/>
              <a:ext cx="484632" cy="484632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9" name="Cheurón 28">
              <a:extLst>
                <a:ext uri="{FF2B5EF4-FFF2-40B4-BE49-F238E27FC236}">
                  <a16:creationId xmlns:a16="http://schemas.microsoft.com/office/drawing/2014/main" id="{A68B8DE1-88B9-FD45-9C9E-CAACF498515A}"/>
                </a:ext>
              </a:extLst>
            </p:cNvPr>
            <p:cNvSpPr/>
            <p:nvPr/>
          </p:nvSpPr>
          <p:spPr>
            <a:xfrm rot="16200000">
              <a:off x="9001426" y="2213525"/>
              <a:ext cx="484632" cy="484632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CuadroTexto 29">
                  <a:extLst>
                    <a:ext uri="{FF2B5EF4-FFF2-40B4-BE49-F238E27FC236}">
                      <a16:creationId xmlns:a16="http://schemas.microsoft.com/office/drawing/2014/main" id="{AEB2F1B0-DD8E-6E4D-BB8D-C7A69803F756}"/>
                    </a:ext>
                  </a:extLst>
                </p:cNvPr>
                <p:cNvSpPr txBox="1"/>
                <p:nvPr/>
              </p:nvSpPr>
              <p:spPr>
                <a:xfrm>
                  <a:off x="8232472" y="951324"/>
                  <a:ext cx="2022540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s-E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s-E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sz="28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s-ES" sz="2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s-E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≈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GB" sz="2800" dirty="0"/>
                </a:p>
              </p:txBody>
            </p:sp>
          </mc:Choice>
          <mc:Fallback xmlns="">
            <p:sp>
              <p:nvSpPr>
                <p:cNvPr id="30" name="CuadroTexto 29">
                  <a:extLst>
                    <a:ext uri="{FF2B5EF4-FFF2-40B4-BE49-F238E27FC236}">
                      <a16:creationId xmlns:a16="http://schemas.microsoft.com/office/drawing/2014/main" id="{AEB2F1B0-DD8E-6E4D-BB8D-C7A69803F7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32472" y="951324"/>
                  <a:ext cx="2022540" cy="430887"/>
                </a:xfrm>
                <a:prstGeom prst="rect">
                  <a:avLst/>
                </a:prstGeom>
                <a:blipFill>
                  <a:blip r:embed="rId5"/>
                  <a:stretch>
                    <a:fillRect t="-2941" r="-5625" b="-32353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3" name="Rectángulo 32">
            <a:extLst>
              <a:ext uri="{FF2B5EF4-FFF2-40B4-BE49-F238E27FC236}">
                <a16:creationId xmlns:a16="http://schemas.microsoft.com/office/drawing/2014/main" id="{CB48F274-8C97-2A4D-986F-87258F4A11E6}"/>
              </a:ext>
            </a:extLst>
          </p:cNvPr>
          <p:cNvSpPr/>
          <p:nvPr/>
        </p:nvSpPr>
        <p:spPr>
          <a:xfrm>
            <a:off x="1852411" y="528034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Quantum Born Machine</a:t>
            </a:r>
          </a:p>
        </p:txBody>
      </p:sp>
    </p:spTree>
    <p:extLst>
      <p:ext uri="{BB962C8B-B14F-4D97-AF65-F5344CB8AC3E}">
        <p14:creationId xmlns:p14="http://schemas.microsoft.com/office/powerpoint/2010/main" val="3338608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72C1CAFE-86A6-754E-B2BB-AC680BB524E5}"/>
              </a:ext>
            </a:extLst>
          </p:cNvPr>
          <p:cNvSpPr/>
          <p:nvPr/>
        </p:nvSpPr>
        <p:spPr>
          <a:xfrm>
            <a:off x="1852411" y="2900966"/>
            <a:ext cx="8487177" cy="10560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1"/>
                </a:solidFill>
              </a:rPr>
              <a:t>What we have done?</a:t>
            </a:r>
          </a:p>
        </p:txBody>
      </p:sp>
    </p:spTree>
    <p:extLst>
      <p:ext uri="{BB962C8B-B14F-4D97-AF65-F5344CB8AC3E}">
        <p14:creationId xmlns:p14="http://schemas.microsoft.com/office/powerpoint/2010/main" val="33419346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286</Words>
  <Application>Microsoft Macintosh PowerPoint</Application>
  <PresentationFormat>Panorámica</PresentationFormat>
  <Paragraphs>91</Paragraphs>
  <Slides>20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Tema de Office</vt:lpstr>
      <vt:lpstr>Tic-Tac-Q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Tic-Tac-Q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Tic-Tac-Q</dc:title>
  <dc:creator>Microsoft Office User</dc:creator>
  <cp:lastModifiedBy>Microsoft Office User</cp:lastModifiedBy>
  <cp:revision>30</cp:revision>
  <dcterms:created xsi:type="dcterms:W3CDTF">2019-12-10T03:36:43Z</dcterms:created>
  <dcterms:modified xsi:type="dcterms:W3CDTF">2019-12-10T08:19:27Z</dcterms:modified>
</cp:coreProperties>
</file>

<file path=docProps/thumbnail.jpeg>
</file>